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handoutMasterIdLst>
    <p:handoutMasterId r:id="rId6"/>
  </p:handoutMasterIdLst>
  <p:sldIdLst>
    <p:sldId id="265" r:id="rId2"/>
    <p:sldId id="262" r:id="rId3"/>
    <p:sldId id="263" r:id="rId4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0000FF"/>
    <a:srgbClr val="0000CC"/>
    <a:srgbClr val="000066"/>
    <a:srgbClr val="00B050"/>
    <a:srgbClr val="66FFFF"/>
    <a:srgbClr val="006600"/>
    <a:srgbClr val="FF00FF"/>
    <a:srgbClr val="00FF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4660"/>
  </p:normalViewPr>
  <p:slideViewPr>
    <p:cSldViewPr snapToGrid="0">
      <p:cViewPr>
        <p:scale>
          <a:sx n="130" d="100"/>
          <a:sy n="130" d="100"/>
        </p:scale>
        <p:origin x="2064" y="-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630E58-7272-4F2E-B721-BEA6F53F20FD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A8D2F-2B33-41B7-8FAF-64A4F486C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81529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C30D76-818E-4C6C-A219-1C4BC9D47AB3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BF4CA-9A8C-4011-9797-6C4ACE1CCB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78398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717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72736-46F0-4D27-8B1E-F2A2E70EEC68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91021-C1B3-444E-B583-8FD3D9A31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997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DAF7-FADC-4920-A51F-62D80453BC4F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91021-C1B3-444E-B583-8FD3D9A31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82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E843-293F-4B39-AE16-D40D163C7DBE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91021-C1B3-444E-B583-8FD3D9A31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865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9914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EDC3-550F-4D6C-B459-F75C1A908716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91021-C1B3-444E-B583-8FD3D9A31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079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5CCF-5493-4835-B111-A947FCC0C9A0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91021-C1B3-444E-B583-8FD3D9A31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88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20887-2BF7-4932-910B-A1EAE6DE6EA5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91021-C1B3-444E-B583-8FD3D9A31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514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EC98D-A23B-411E-85E4-EB5632D54C8B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91021-C1B3-444E-B583-8FD3D9A31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655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3519-033E-4D13-A138-18D5695255A2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91021-C1B3-444E-B583-8FD3D9A31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29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B4BE-F24C-4F29-BFDC-0CAEB87303B8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91021-C1B3-444E-B583-8FD3D9A31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626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4D29-8045-4E18-9BF9-329A660ED091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91021-C1B3-444E-B583-8FD3D9A31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88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9C98-206A-469B-877E-942ED37CB570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91021-C1B3-444E-B583-8FD3D9A31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967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AA6A0-D81D-463D-8941-86FEBE6EC1EA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91021-C1B3-444E-B583-8FD3D9A31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39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nipponrunners.or.j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1744E4-FD8A-2A07-901F-F7014393FE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フリーフォーム: 図形 19">
            <a:extLst>
              <a:ext uri="{FF2B5EF4-FFF2-40B4-BE49-F238E27FC236}">
                <a16:creationId xmlns:a16="http://schemas.microsoft.com/office/drawing/2014/main" id="{4780CF6A-65F2-8001-C911-C85C9AAF8420}"/>
              </a:ext>
            </a:extLst>
          </p:cNvPr>
          <p:cNvSpPr/>
          <p:nvPr/>
        </p:nvSpPr>
        <p:spPr>
          <a:xfrm>
            <a:off x="2617056" y="6407938"/>
            <a:ext cx="3407062" cy="439548"/>
          </a:xfrm>
          <a:custGeom>
            <a:avLst/>
            <a:gdLst>
              <a:gd name="connsiteX0" fmla="*/ 0 w 8186347"/>
              <a:gd name="connsiteY0" fmla="*/ 3901459 h 3901459"/>
              <a:gd name="connsiteX1" fmla="*/ 278675 w 8186347"/>
              <a:gd name="connsiteY1" fmla="*/ 3849208 h 3901459"/>
              <a:gd name="connsiteX2" fmla="*/ 1018903 w 8186347"/>
              <a:gd name="connsiteY2" fmla="*/ 3753414 h 3901459"/>
              <a:gd name="connsiteX3" fmla="*/ 1262743 w 8186347"/>
              <a:gd name="connsiteY3" fmla="*/ 3744705 h 3901459"/>
              <a:gd name="connsiteX4" fmla="*/ 1837509 w 8186347"/>
              <a:gd name="connsiteY4" fmla="*/ 3683745 h 3901459"/>
              <a:gd name="connsiteX5" fmla="*/ 2116183 w 8186347"/>
              <a:gd name="connsiteY5" fmla="*/ 3648911 h 3901459"/>
              <a:gd name="connsiteX6" fmla="*/ 2368732 w 8186347"/>
              <a:gd name="connsiteY6" fmla="*/ 3622785 h 3901459"/>
              <a:gd name="connsiteX7" fmla="*/ 3100252 w 8186347"/>
              <a:gd name="connsiteY7" fmla="*/ 3500865 h 3901459"/>
              <a:gd name="connsiteX8" fmla="*/ 3570515 w 8186347"/>
              <a:gd name="connsiteY8" fmla="*/ 3448614 h 3901459"/>
              <a:gd name="connsiteX9" fmla="*/ 4180115 w 8186347"/>
              <a:gd name="connsiteY9" fmla="*/ 3335402 h 3901459"/>
              <a:gd name="connsiteX10" fmla="*/ 4650378 w 8186347"/>
              <a:gd name="connsiteY10" fmla="*/ 3274442 h 3901459"/>
              <a:gd name="connsiteX11" fmla="*/ 5686698 w 8186347"/>
              <a:gd name="connsiteY11" fmla="*/ 3108979 h 3901459"/>
              <a:gd name="connsiteX12" fmla="*/ 6226629 w 8186347"/>
              <a:gd name="connsiteY12" fmla="*/ 2952225 h 3901459"/>
              <a:gd name="connsiteX13" fmla="*/ 6453052 w 8186347"/>
              <a:gd name="connsiteY13" fmla="*/ 2839014 h 3901459"/>
              <a:gd name="connsiteX14" fmla="*/ 6540138 w 8186347"/>
              <a:gd name="connsiteY14" fmla="*/ 2743219 h 3901459"/>
              <a:gd name="connsiteX15" fmla="*/ 6714309 w 8186347"/>
              <a:gd name="connsiteY15" fmla="*/ 2481962 h 3901459"/>
              <a:gd name="connsiteX16" fmla="*/ 7149738 w 8186347"/>
              <a:gd name="connsiteY16" fmla="*/ 2177162 h 3901459"/>
              <a:gd name="connsiteX17" fmla="*/ 7410995 w 8186347"/>
              <a:gd name="connsiteY17" fmla="*/ 1828819 h 3901459"/>
              <a:gd name="connsiteX18" fmla="*/ 7515498 w 8186347"/>
              <a:gd name="connsiteY18" fmla="*/ 1680774 h 3901459"/>
              <a:gd name="connsiteX19" fmla="*/ 7593875 w 8186347"/>
              <a:gd name="connsiteY19" fmla="*/ 1602397 h 3901459"/>
              <a:gd name="connsiteX20" fmla="*/ 7785463 w 8186347"/>
              <a:gd name="connsiteY20" fmla="*/ 1315014 h 3901459"/>
              <a:gd name="connsiteX21" fmla="*/ 7916092 w 8186347"/>
              <a:gd name="connsiteY21" fmla="*/ 1106008 h 3901459"/>
              <a:gd name="connsiteX22" fmla="*/ 8055429 w 8186347"/>
              <a:gd name="connsiteY22" fmla="*/ 687997 h 3901459"/>
              <a:gd name="connsiteX23" fmla="*/ 8072846 w 8186347"/>
              <a:gd name="connsiteY23" fmla="*/ 600911 h 3901459"/>
              <a:gd name="connsiteX24" fmla="*/ 8133806 w 8186347"/>
              <a:gd name="connsiteY24" fmla="*/ 374488 h 3901459"/>
              <a:gd name="connsiteX25" fmla="*/ 8151223 w 8186347"/>
              <a:gd name="connsiteY25" fmla="*/ 339654 h 3901459"/>
              <a:gd name="connsiteX26" fmla="*/ 8116389 w 8186347"/>
              <a:gd name="connsiteY26" fmla="*/ 19 h 3901459"/>
              <a:gd name="connsiteX0" fmla="*/ 0 w 8186347"/>
              <a:gd name="connsiteY0" fmla="*/ 3901459 h 3901459"/>
              <a:gd name="connsiteX1" fmla="*/ 278675 w 8186347"/>
              <a:gd name="connsiteY1" fmla="*/ 3849208 h 3901459"/>
              <a:gd name="connsiteX2" fmla="*/ 1018903 w 8186347"/>
              <a:gd name="connsiteY2" fmla="*/ 3753414 h 3901459"/>
              <a:gd name="connsiteX3" fmla="*/ 1262743 w 8186347"/>
              <a:gd name="connsiteY3" fmla="*/ 3744705 h 3901459"/>
              <a:gd name="connsiteX4" fmla="*/ 1837509 w 8186347"/>
              <a:gd name="connsiteY4" fmla="*/ 3683745 h 3901459"/>
              <a:gd name="connsiteX5" fmla="*/ 2116183 w 8186347"/>
              <a:gd name="connsiteY5" fmla="*/ 3648911 h 3901459"/>
              <a:gd name="connsiteX6" fmla="*/ 2368732 w 8186347"/>
              <a:gd name="connsiteY6" fmla="*/ 3622785 h 3901459"/>
              <a:gd name="connsiteX7" fmla="*/ 3100252 w 8186347"/>
              <a:gd name="connsiteY7" fmla="*/ 3500865 h 3901459"/>
              <a:gd name="connsiteX8" fmla="*/ 3570515 w 8186347"/>
              <a:gd name="connsiteY8" fmla="*/ 3448614 h 3901459"/>
              <a:gd name="connsiteX9" fmla="*/ 4180115 w 8186347"/>
              <a:gd name="connsiteY9" fmla="*/ 3335402 h 3901459"/>
              <a:gd name="connsiteX10" fmla="*/ 4650378 w 8186347"/>
              <a:gd name="connsiteY10" fmla="*/ 3274442 h 3901459"/>
              <a:gd name="connsiteX11" fmla="*/ 5686698 w 8186347"/>
              <a:gd name="connsiteY11" fmla="*/ 3108979 h 3901459"/>
              <a:gd name="connsiteX12" fmla="*/ 6226629 w 8186347"/>
              <a:gd name="connsiteY12" fmla="*/ 2952225 h 3901459"/>
              <a:gd name="connsiteX13" fmla="*/ 6453052 w 8186347"/>
              <a:gd name="connsiteY13" fmla="*/ 2839014 h 3901459"/>
              <a:gd name="connsiteX14" fmla="*/ 6540138 w 8186347"/>
              <a:gd name="connsiteY14" fmla="*/ 2743219 h 3901459"/>
              <a:gd name="connsiteX15" fmla="*/ 7149738 w 8186347"/>
              <a:gd name="connsiteY15" fmla="*/ 2177162 h 3901459"/>
              <a:gd name="connsiteX16" fmla="*/ 7410995 w 8186347"/>
              <a:gd name="connsiteY16" fmla="*/ 1828819 h 3901459"/>
              <a:gd name="connsiteX17" fmla="*/ 7515498 w 8186347"/>
              <a:gd name="connsiteY17" fmla="*/ 1680774 h 3901459"/>
              <a:gd name="connsiteX18" fmla="*/ 7593875 w 8186347"/>
              <a:gd name="connsiteY18" fmla="*/ 1602397 h 3901459"/>
              <a:gd name="connsiteX19" fmla="*/ 7785463 w 8186347"/>
              <a:gd name="connsiteY19" fmla="*/ 1315014 h 3901459"/>
              <a:gd name="connsiteX20" fmla="*/ 7916092 w 8186347"/>
              <a:gd name="connsiteY20" fmla="*/ 1106008 h 3901459"/>
              <a:gd name="connsiteX21" fmla="*/ 8055429 w 8186347"/>
              <a:gd name="connsiteY21" fmla="*/ 687997 h 3901459"/>
              <a:gd name="connsiteX22" fmla="*/ 8072846 w 8186347"/>
              <a:gd name="connsiteY22" fmla="*/ 600911 h 3901459"/>
              <a:gd name="connsiteX23" fmla="*/ 8133806 w 8186347"/>
              <a:gd name="connsiteY23" fmla="*/ 374488 h 3901459"/>
              <a:gd name="connsiteX24" fmla="*/ 8151223 w 8186347"/>
              <a:gd name="connsiteY24" fmla="*/ 339654 h 3901459"/>
              <a:gd name="connsiteX25" fmla="*/ 8116389 w 8186347"/>
              <a:gd name="connsiteY25" fmla="*/ 19 h 3901459"/>
              <a:gd name="connsiteX0" fmla="*/ 0 w 8186347"/>
              <a:gd name="connsiteY0" fmla="*/ 3901459 h 3901459"/>
              <a:gd name="connsiteX1" fmla="*/ 278675 w 8186347"/>
              <a:gd name="connsiteY1" fmla="*/ 3849208 h 3901459"/>
              <a:gd name="connsiteX2" fmla="*/ 1018903 w 8186347"/>
              <a:gd name="connsiteY2" fmla="*/ 3753414 h 3901459"/>
              <a:gd name="connsiteX3" fmla="*/ 1262743 w 8186347"/>
              <a:gd name="connsiteY3" fmla="*/ 3744705 h 3901459"/>
              <a:gd name="connsiteX4" fmla="*/ 1837509 w 8186347"/>
              <a:gd name="connsiteY4" fmla="*/ 3683745 h 3901459"/>
              <a:gd name="connsiteX5" fmla="*/ 2116183 w 8186347"/>
              <a:gd name="connsiteY5" fmla="*/ 3648911 h 3901459"/>
              <a:gd name="connsiteX6" fmla="*/ 2368732 w 8186347"/>
              <a:gd name="connsiteY6" fmla="*/ 3622785 h 3901459"/>
              <a:gd name="connsiteX7" fmla="*/ 3100252 w 8186347"/>
              <a:gd name="connsiteY7" fmla="*/ 3500865 h 3901459"/>
              <a:gd name="connsiteX8" fmla="*/ 3570515 w 8186347"/>
              <a:gd name="connsiteY8" fmla="*/ 3448614 h 3901459"/>
              <a:gd name="connsiteX9" fmla="*/ 4180115 w 8186347"/>
              <a:gd name="connsiteY9" fmla="*/ 3335402 h 3901459"/>
              <a:gd name="connsiteX10" fmla="*/ 4650378 w 8186347"/>
              <a:gd name="connsiteY10" fmla="*/ 3274442 h 3901459"/>
              <a:gd name="connsiteX11" fmla="*/ 5686698 w 8186347"/>
              <a:gd name="connsiteY11" fmla="*/ 3108979 h 3901459"/>
              <a:gd name="connsiteX12" fmla="*/ 6226629 w 8186347"/>
              <a:gd name="connsiteY12" fmla="*/ 2952225 h 3901459"/>
              <a:gd name="connsiteX13" fmla="*/ 6453052 w 8186347"/>
              <a:gd name="connsiteY13" fmla="*/ 2839014 h 3901459"/>
              <a:gd name="connsiteX14" fmla="*/ 7149738 w 8186347"/>
              <a:gd name="connsiteY14" fmla="*/ 2177162 h 3901459"/>
              <a:gd name="connsiteX15" fmla="*/ 7410995 w 8186347"/>
              <a:gd name="connsiteY15" fmla="*/ 1828819 h 3901459"/>
              <a:gd name="connsiteX16" fmla="*/ 7515498 w 8186347"/>
              <a:gd name="connsiteY16" fmla="*/ 1680774 h 3901459"/>
              <a:gd name="connsiteX17" fmla="*/ 7593875 w 8186347"/>
              <a:gd name="connsiteY17" fmla="*/ 1602397 h 3901459"/>
              <a:gd name="connsiteX18" fmla="*/ 7785463 w 8186347"/>
              <a:gd name="connsiteY18" fmla="*/ 1315014 h 3901459"/>
              <a:gd name="connsiteX19" fmla="*/ 7916092 w 8186347"/>
              <a:gd name="connsiteY19" fmla="*/ 1106008 h 3901459"/>
              <a:gd name="connsiteX20" fmla="*/ 8055429 w 8186347"/>
              <a:gd name="connsiteY20" fmla="*/ 687997 h 3901459"/>
              <a:gd name="connsiteX21" fmla="*/ 8072846 w 8186347"/>
              <a:gd name="connsiteY21" fmla="*/ 600911 h 3901459"/>
              <a:gd name="connsiteX22" fmla="*/ 8133806 w 8186347"/>
              <a:gd name="connsiteY22" fmla="*/ 374488 h 3901459"/>
              <a:gd name="connsiteX23" fmla="*/ 8151223 w 8186347"/>
              <a:gd name="connsiteY23" fmla="*/ 339654 h 3901459"/>
              <a:gd name="connsiteX24" fmla="*/ 8116389 w 8186347"/>
              <a:gd name="connsiteY24" fmla="*/ 19 h 3901459"/>
              <a:gd name="connsiteX0" fmla="*/ 0 w 8186347"/>
              <a:gd name="connsiteY0" fmla="*/ 3901459 h 3901459"/>
              <a:gd name="connsiteX1" fmla="*/ 278675 w 8186347"/>
              <a:gd name="connsiteY1" fmla="*/ 3849208 h 3901459"/>
              <a:gd name="connsiteX2" fmla="*/ 1018903 w 8186347"/>
              <a:gd name="connsiteY2" fmla="*/ 3753414 h 3901459"/>
              <a:gd name="connsiteX3" fmla="*/ 1262743 w 8186347"/>
              <a:gd name="connsiteY3" fmla="*/ 3744705 h 3901459"/>
              <a:gd name="connsiteX4" fmla="*/ 1837509 w 8186347"/>
              <a:gd name="connsiteY4" fmla="*/ 3683745 h 3901459"/>
              <a:gd name="connsiteX5" fmla="*/ 2116183 w 8186347"/>
              <a:gd name="connsiteY5" fmla="*/ 3648911 h 3901459"/>
              <a:gd name="connsiteX6" fmla="*/ 2368732 w 8186347"/>
              <a:gd name="connsiteY6" fmla="*/ 3622785 h 3901459"/>
              <a:gd name="connsiteX7" fmla="*/ 3100252 w 8186347"/>
              <a:gd name="connsiteY7" fmla="*/ 3500865 h 3901459"/>
              <a:gd name="connsiteX8" fmla="*/ 3570515 w 8186347"/>
              <a:gd name="connsiteY8" fmla="*/ 3448614 h 3901459"/>
              <a:gd name="connsiteX9" fmla="*/ 4180115 w 8186347"/>
              <a:gd name="connsiteY9" fmla="*/ 3335402 h 3901459"/>
              <a:gd name="connsiteX10" fmla="*/ 4650378 w 8186347"/>
              <a:gd name="connsiteY10" fmla="*/ 3274442 h 3901459"/>
              <a:gd name="connsiteX11" fmla="*/ 5686698 w 8186347"/>
              <a:gd name="connsiteY11" fmla="*/ 3108979 h 3901459"/>
              <a:gd name="connsiteX12" fmla="*/ 6226629 w 8186347"/>
              <a:gd name="connsiteY12" fmla="*/ 2952225 h 3901459"/>
              <a:gd name="connsiteX13" fmla="*/ 6749144 w 8186347"/>
              <a:gd name="connsiteY13" fmla="*/ 2621299 h 3901459"/>
              <a:gd name="connsiteX14" fmla="*/ 7149738 w 8186347"/>
              <a:gd name="connsiteY14" fmla="*/ 2177162 h 3901459"/>
              <a:gd name="connsiteX15" fmla="*/ 7410995 w 8186347"/>
              <a:gd name="connsiteY15" fmla="*/ 1828819 h 3901459"/>
              <a:gd name="connsiteX16" fmla="*/ 7515498 w 8186347"/>
              <a:gd name="connsiteY16" fmla="*/ 1680774 h 3901459"/>
              <a:gd name="connsiteX17" fmla="*/ 7593875 w 8186347"/>
              <a:gd name="connsiteY17" fmla="*/ 1602397 h 3901459"/>
              <a:gd name="connsiteX18" fmla="*/ 7785463 w 8186347"/>
              <a:gd name="connsiteY18" fmla="*/ 1315014 h 3901459"/>
              <a:gd name="connsiteX19" fmla="*/ 7916092 w 8186347"/>
              <a:gd name="connsiteY19" fmla="*/ 1106008 h 3901459"/>
              <a:gd name="connsiteX20" fmla="*/ 8055429 w 8186347"/>
              <a:gd name="connsiteY20" fmla="*/ 687997 h 3901459"/>
              <a:gd name="connsiteX21" fmla="*/ 8072846 w 8186347"/>
              <a:gd name="connsiteY21" fmla="*/ 600911 h 3901459"/>
              <a:gd name="connsiteX22" fmla="*/ 8133806 w 8186347"/>
              <a:gd name="connsiteY22" fmla="*/ 374488 h 3901459"/>
              <a:gd name="connsiteX23" fmla="*/ 8151223 w 8186347"/>
              <a:gd name="connsiteY23" fmla="*/ 339654 h 3901459"/>
              <a:gd name="connsiteX24" fmla="*/ 8116389 w 8186347"/>
              <a:gd name="connsiteY24" fmla="*/ 19 h 3901459"/>
              <a:gd name="connsiteX0" fmla="*/ 0 w 8186347"/>
              <a:gd name="connsiteY0" fmla="*/ 3901459 h 3901459"/>
              <a:gd name="connsiteX1" fmla="*/ 278675 w 8186347"/>
              <a:gd name="connsiteY1" fmla="*/ 3849208 h 3901459"/>
              <a:gd name="connsiteX2" fmla="*/ 1018903 w 8186347"/>
              <a:gd name="connsiteY2" fmla="*/ 3753414 h 3901459"/>
              <a:gd name="connsiteX3" fmla="*/ 1262743 w 8186347"/>
              <a:gd name="connsiteY3" fmla="*/ 3744705 h 3901459"/>
              <a:gd name="connsiteX4" fmla="*/ 1837509 w 8186347"/>
              <a:gd name="connsiteY4" fmla="*/ 3683745 h 3901459"/>
              <a:gd name="connsiteX5" fmla="*/ 2116183 w 8186347"/>
              <a:gd name="connsiteY5" fmla="*/ 3648911 h 3901459"/>
              <a:gd name="connsiteX6" fmla="*/ 2368732 w 8186347"/>
              <a:gd name="connsiteY6" fmla="*/ 3622785 h 3901459"/>
              <a:gd name="connsiteX7" fmla="*/ 3100252 w 8186347"/>
              <a:gd name="connsiteY7" fmla="*/ 3500865 h 3901459"/>
              <a:gd name="connsiteX8" fmla="*/ 3570515 w 8186347"/>
              <a:gd name="connsiteY8" fmla="*/ 3448614 h 3901459"/>
              <a:gd name="connsiteX9" fmla="*/ 4180115 w 8186347"/>
              <a:gd name="connsiteY9" fmla="*/ 3335402 h 3901459"/>
              <a:gd name="connsiteX10" fmla="*/ 4650378 w 8186347"/>
              <a:gd name="connsiteY10" fmla="*/ 3274442 h 3901459"/>
              <a:gd name="connsiteX11" fmla="*/ 5686698 w 8186347"/>
              <a:gd name="connsiteY11" fmla="*/ 3108979 h 3901459"/>
              <a:gd name="connsiteX12" fmla="*/ 6226629 w 8186347"/>
              <a:gd name="connsiteY12" fmla="*/ 2952225 h 3901459"/>
              <a:gd name="connsiteX13" fmla="*/ 6749144 w 8186347"/>
              <a:gd name="connsiteY13" fmla="*/ 2621299 h 3901459"/>
              <a:gd name="connsiteX14" fmla="*/ 7149738 w 8186347"/>
              <a:gd name="connsiteY14" fmla="*/ 2177162 h 3901459"/>
              <a:gd name="connsiteX15" fmla="*/ 7410995 w 8186347"/>
              <a:gd name="connsiteY15" fmla="*/ 1828819 h 3901459"/>
              <a:gd name="connsiteX16" fmla="*/ 7593875 w 8186347"/>
              <a:gd name="connsiteY16" fmla="*/ 1602397 h 3901459"/>
              <a:gd name="connsiteX17" fmla="*/ 7785463 w 8186347"/>
              <a:gd name="connsiteY17" fmla="*/ 1315014 h 3901459"/>
              <a:gd name="connsiteX18" fmla="*/ 7916092 w 8186347"/>
              <a:gd name="connsiteY18" fmla="*/ 1106008 h 3901459"/>
              <a:gd name="connsiteX19" fmla="*/ 8055429 w 8186347"/>
              <a:gd name="connsiteY19" fmla="*/ 687997 h 3901459"/>
              <a:gd name="connsiteX20" fmla="*/ 8072846 w 8186347"/>
              <a:gd name="connsiteY20" fmla="*/ 600911 h 3901459"/>
              <a:gd name="connsiteX21" fmla="*/ 8133806 w 8186347"/>
              <a:gd name="connsiteY21" fmla="*/ 374488 h 3901459"/>
              <a:gd name="connsiteX22" fmla="*/ 8151223 w 8186347"/>
              <a:gd name="connsiteY22" fmla="*/ 339654 h 3901459"/>
              <a:gd name="connsiteX23" fmla="*/ 8116389 w 8186347"/>
              <a:gd name="connsiteY23" fmla="*/ 19 h 3901459"/>
              <a:gd name="connsiteX0" fmla="*/ 0 w 8186347"/>
              <a:gd name="connsiteY0" fmla="*/ 3901459 h 3901459"/>
              <a:gd name="connsiteX1" fmla="*/ 278675 w 8186347"/>
              <a:gd name="connsiteY1" fmla="*/ 3849208 h 3901459"/>
              <a:gd name="connsiteX2" fmla="*/ 1018903 w 8186347"/>
              <a:gd name="connsiteY2" fmla="*/ 3753414 h 3901459"/>
              <a:gd name="connsiteX3" fmla="*/ 1262743 w 8186347"/>
              <a:gd name="connsiteY3" fmla="*/ 3744705 h 3901459"/>
              <a:gd name="connsiteX4" fmla="*/ 1837509 w 8186347"/>
              <a:gd name="connsiteY4" fmla="*/ 3683745 h 3901459"/>
              <a:gd name="connsiteX5" fmla="*/ 2116183 w 8186347"/>
              <a:gd name="connsiteY5" fmla="*/ 3648911 h 3901459"/>
              <a:gd name="connsiteX6" fmla="*/ 2368732 w 8186347"/>
              <a:gd name="connsiteY6" fmla="*/ 3622785 h 3901459"/>
              <a:gd name="connsiteX7" fmla="*/ 3100252 w 8186347"/>
              <a:gd name="connsiteY7" fmla="*/ 3500865 h 3901459"/>
              <a:gd name="connsiteX8" fmla="*/ 3570515 w 8186347"/>
              <a:gd name="connsiteY8" fmla="*/ 3448614 h 3901459"/>
              <a:gd name="connsiteX9" fmla="*/ 4180115 w 8186347"/>
              <a:gd name="connsiteY9" fmla="*/ 3335402 h 3901459"/>
              <a:gd name="connsiteX10" fmla="*/ 4650378 w 8186347"/>
              <a:gd name="connsiteY10" fmla="*/ 3274442 h 3901459"/>
              <a:gd name="connsiteX11" fmla="*/ 5686698 w 8186347"/>
              <a:gd name="connsiteY11" fmla="*/ 3108979 h 3901459"/>
              <a:gd name="connsiteX12" fmla="*/ 6226629 w 8186347"/>
              <a:gd name="connsiteY12" fmla="*/ 2952225 h 3901459"/>
              <a:gd name="connsiteX13" fmla="*/ 6749144 w 8186347"/>
              <a:gd name="connsiteY13" fmla="*/ 2621299 h 3901459"/>
              <a:gd name="connsiteX14" fmla="*/ 7149738 w 8186347"/>
              <a:gd name="connsiteY14" fmla="*/ 2177162 h 3901459"/>
              <a:gd name="connsiteX15" fmla="*/ 7419704 w 8186347"/>
              <a:gd name="connsiteY15" fmla="*/ 1854945 h 3901459"/>
              <a:gd name="connsiteX16" fmla="*/ 7593875 w 8186347"/>
              <a:gd name="connsiteY16" fmla="*/ 1602397 h 3901459"/>
              <a:gd name="connsiteX17" fmla="*/ 7785463 w 8186347"/>
              <a:gd name="connsiteY17" fmla="*/ 1315014 h 3901459"/>
              <a:gd name="connsiteX18" fmla="*/ 7916092 w 8186347"/>
              <a:gd name="connsiteY18" fmla="*/ 1106008 h 3901459"/>
              <a:gd name="connsiteX19" fmla="*/ 8055429 w 8186347"/>
              <a:gd name="connsiteY19" fmla="*/ 687997 h 3901459"/>
              <a:gd name="connsiteX20" fmla="*/ 8072846 w 8186347"/>
              <a:gd name="connsiteY20" fmla="*/ 600911 h 3901459"/>
              <a:gd name="connsiteX21" fmla="*/ 8133806 w 8186347"/>
              <a:gd name="connsiteY21" fmla="*/ 374488 h 3901459"/>
              <a:gd name="connsiteX22" fmla="*/ 8151223 w 8186347"/>
              <a:gd name="connsiteY22" fmla="*/ 339654 h 3901459"/>
              <a:gd name="connsiteX23" fmla="*/ 8116389 w 8186347"/>
              <a:gd name="connsiteY23" fmla="*/ 19 h 3901459"/>
              <a:gd name="connsiteX0" fmla="*/ 0 w 8186347"/>
              <a:gd name="connsiteY0" fmla="*/ 3901459 h 3901459"/>
              <a:gd name="connsiteX1" fmla="*/ 278675 w 8186347"/>
              <a:gd name="connsiteY1" fmla="*/ 3849208 h 3901459"/>
              <a:gd name="connsiteX2" fmla="*/ 1018903 w 8186347"/>
              <a:gd name="connsiteY2" fmla="*/ 3753414 h 3901459"/>
              <a:gd name="connsiteX3" fmla="*/ 1262743 w 8186347"/>
              <a:gd name="connsiteY3" fmla="*/ 3744705 h 3901459"/>
              <a:gd name="connsiteX4" fmla="*/ 1837509 w 8186347"/>
              <a:gd name="connsiteY4" fmla="*/ 3683745 h 3901459"/>
              <a:gd name="connsiteX5" fmla="*/ 2116183 w 8186347"/>
              <a:gd name="connsiteY5" fmla="*/ 3648911 h 3901459"/>
              <a:gd name="connsiteX6" fmla="*/ 2368732 w 8186347"/>
              <a:gd name="connsiteY6" fmla="*/ 3622785 h 3901459"/>
              <a:gd name="connsiteX7" fmla="*/ 3100252 w 8186347"/>
              <a:gd name="connsiteY7" fmla="*/ 3500865 h 3901459"/>
              <a:gd name="connsiteX8" fmla="*/ 3570515 w 8186347"/>
              <a:gd name="connsiteY8" fmla="*/ 3448614 h 3901459"/>
              <a:gd name="connsiteX9" fmla="*/ 4180115 w 8186347"/>
              <a:gd name="connsiteY9" fmla="*/ 3335402 h 3901459"/>
              <a:gd name="connsiteX10" fmla="*/ 4650378 w 8186347"/>
              <a:gd name="connsiteY10" fmla="*/ 3274442 h 3901459"/>
              <a:gd name="connsiteX11" fmla="*/ 5686698 w 8186347"/>
              <a:gd name="connsiteY11" fmla="*/ 3108979 h 3901459"/>
              <a:gd name="connsiteX12" fmla="*/ 6226629 w 8186347"/>
              <a:gd name="connsiteY12" fmla="*/ 2952225 h 3901459"/>
              <a:gd name="connsiteX13" fmla="*/ 6749144 w 8186347"/>
              <a:gd name="connsiteY13" fmla="*/ 2621299 h 3901459"/>
              <a:gd name="connsiteX14" fmla="*/ 7149738 w 8186347"/>
              <a:gd name="connsiteY14" fmla="*/ 2177162 h 3901459"/>
              <a:gd name="connsiteX15" fmla="*/ 7419704 w 8186347"/>
              <a:gd name="connsiteY15" fmla="*/ 1854945 h 3901459"/>
              <a:gd name="connsiteX16" fmla="*/ 7593875 w 8186347"/>
              <a:gd name="connsiteY16" fmla="*/ 1602397 h 3901459"/>
              <a:gd name="connsiteX17" fmla="*/ 7785463 w 8186347"/>
              <a:gd name="connsiteY17" fmla="*/ 1315014 h 3901459"/>
              <a:gd name="connsiteX18" fmla="*/ 7916092 w 8186347"/>
              <a:gd name="connsiteY18" fmla="*/ 1106008 h 3901459"/>
              <a:gd name="connsiteX19" fmla="*/ 8072846 w 8186347"/>
              <a:gd name="connsiteY19" fmla="*/ 600911 h 3901459"/>
              <a:gd name="connsiteX20" fmla="*/ 8133806 w 8186347"/>
              <a:gd name="connsiteY20" fmla="*/ 374488 h 3901459"/>
              <a:gd name="connsiteX21" fmla="*/ 8151223 w 8186347"/>
              <a:gd name="connsiteY21" fmla="*/ 339654 h 3901459"/>
              <a:gd name="connsiteX22" fmla="*/ 8116389 w 8186347"/>
              <a:gd name="connsiteY22" fmla="*/ 19 h 3901459"/>
              <a:gd name="connsiteX0" fmla="*/ 0 w 8186347"/>
              <a:gd name="connsiteY0" fmla="*/ 3901459 h 3901459"/>
              <a:gd name="connsiteX1" fmla="*/ 278675 w 8186347"/>
              <a:gd name="connsiteY1" fmla="*/ 3849208 h 3901459"/>
              <a:gd name="connsiteX2" fmla="*/ 1018903 w 8186347"/>
              <a:gd name="connsiteY2" fmla="*/ 3753414 h 3901459"/>
              <a:gd name="connsiteX3" fmla="*/ 1262743 w 8186347"/>
              <a:gd name="connsiteY3" fmla="*/ 3744705 h 3901459"/>
              <a:gd name="connsiteX4" fmla="*/ 2116183 w 8186347"/>
              <a:gd name="connsiteY4" fmla="*/ 3648911 h 3901459"/>
              <a:gd name="connsiteX5" fmla="*/ 2368732 w 8186347"/>
              <a:gd name="connsiteY5" fmla="*/ 3622785 h 3901459"/>
              <a:gd name="connsiteX6" fmla="*/ 3100252 w 8186347"/>
              <a:gd name="connsiteY6" fmla="*/ 3500865 h 3901459"/>
              <a:gd name="connsiteX7" fmla="*/ 3570515 w 8186347"/>
              <a:gd name="connsiteY7" fmla="*/ 3448614 h 3901459"/>
              <a:gd name="connsiteX8" fmla="*/ 4180115 w 8186347"/>
              <a:gd name="connsiteY8" fmla="*/ 3335402 h 3901459"/>
              <a:gd name="connsiteX9" fmla="*/ 4650378 w 8186347"/>
              <a:gd name="connsiteY9" fmla="*/ 3274442 h 3901459"/>
              <a:gd name="connsiteX10" fmla="*/ 5686698 w 8186347"/>
              <a:gd name="connsiteY10" fmla="*/ 3108979 h 3901459"/>
              <a:gd name="connsiteX11" fmla="*/ 6226629 w 8186347"/>
              <a:gd name="connsiteY11" fmla="*/ 2952225 h 3901459"/>
              <a:gd name="connsiteX12" fmla="*/ 6749144 w 8186347"/>
              <a:gd name="connsiteY12" fmla="*/ 2621299 h 3901459"/>
              <a:gd name="connsiteX13" fmla="*/ 7149738 w 8186347"/>
              <a:gd name="connsiteY13" fmla="*/ 2177162 h 3901459"/>
              <a:gd name="connsiteX14" fmla="*/ 7419704 w 8186347"/>
              <a:gd name="connsiteY14" fmla="*/ 1854945 h 3901459"/>
              <a:gd name="connsiteX15" fmla="*/ 7593875 w 8186347"/>
              <a:gd name="connsiteY15" fmla="*/ 1602397 h 3901459"/>
              <a:gd name="connsiteX16" fmla="*/ 7785463 w 8186347"/>
              <a:gd name="connsiteY16" fmla="*/ 1315014 h 3901459"/>
              <a:gd name="connsiteX17" fmla="*/ 7916092 w 8186347"/>
              <a:gd name="connsiteY17" fmla="*/ 1106008 h 3901459"/>
              <a:gd name="connsiteX18" fmla="*/ 8072846 w 8186347"/>
              <a:gd name="connsiteY18" fmla="*/ 600911 h 3901459"/>
              <a:gd name="connsiteX19" fmla="*/ 8133806 w 8186347"/>
              <a:gd name="connsiteY19" fmla="*/ 374488 h 3901459"/>
              <a:gd name="connsiteX20" fmla="*/ 8151223 w 8186347"/>
              <a:gd name="connsiteY20" fmla="*/ 339654 h 3901459"/>
              <a:gd name="connsiteX21" fmla="*/ 8116389 w 8186347"/>
              <a:gd name="connsiteY21" fmla="*/ 19 h 3901459"/>
              <a:gd name="connsiteX0" fmla="*/ 0 w 8186347"/>
              <a:gd name="connsiteY0" fmla="*/ 3901459 h 3901459"/>
              <a:gd name="connsiteX1" fmla="*/ 278675 w 8186347"/>
              <a:gd name="connsiteY1" fmla="*/ 3849208 h 3901459"/>
              <a:gd name="connsiteX2" fmla="*/ 1262743 w 8186347"/>
              <a:gd name="connsiteY2" fmla="*/ 3744705 h 3901459"/>
              <a:gd name="connsiteX3" fmla="*/ 2116183 w 8186347"/>
              <a:gd name="connsiteY3" fmla="*/ 3648911 h 3901459"/>
              <a:gd name="connsiteX4" fmla="*/ 2368732 w 8186347"/>
              <a:gd name="connsiteY4" fmla="*/ 3622785 h 3901459"/>
              <a:gd name="connsiteX5" fmla="*/ 3100252 w 8186347"/>
              <a:gd name="connsiteY5" fmla="*/ 3500865 h 3901459"/>
              <a:gd name="connsiteX6" fmla="*/ 3570515 w 8186347"/>
              <a:gd name="connsiteY6" fmla="*/ 3448614 h 3901459"/>
              <a:gd name="connsiteX7" fmla="*/ 4180115 w 8186347"/>
              <a:gd name="connsiteY7" fmla="*/ 3335402 h 3901459"/>
              <a:gd name="connsiteX8" fmla="*/ 4650378 w 8186347"/>
              <a:gd name="connsiteY8" fmla="*/ 3274442 h 3901459"/>
              <a:gd name="connsiteX9" fmla="*/ 5686698 w 8186347"/>
              <a:gd name="connsiteY9" fmla="*/ 3108979 h 3901459"/>
              <a:gd name="connsiteX10" fmla="*/ 6226629 w 8186347"/>
              <a:gd name="connsiteY10" fmla="*/ 2952225 h 3901459"/>
              <a:gd name="connsiteX11" fmla="*/ 6749144 w 8186347"/>
              <a:gd name="connsiteY11" fmla="*/ 2621299 h 3901459"/>
              <a:gd name="connsiteX12" fmla="*/ 7149738 w 8186347"/>
              <a:gd name="connsiteY12" fmla="*/ 2177162 h 3901459"/>
              <a:gd name="connsiteX13" fmla="*/ 7419704 w 8186347"/>
              <a:gd name="connsiteY13" fmla="*/ 1854945 h 3901459"/>
              <a:gd name="connsiteX14" fmla="*/ 7593875 w 8186347"/>
              <a:gd name="connsiteY14" fmla="*/ 1602397 h 3901459"/>
              <a:gd name="connsiteX15" fmla="*/ 7785463 w 8186347"/>
              <a:gd name="connsiteY15" fmla="*/ 1315014 h 3901459"/>
              <a:gd name="connsiteX16" fmla="*/ 7916092 w 8186347"/>
              <a:gd name="connsiteY16" fmla="*/ 1106008 h 3901459"/>
              <a:gd name="connsiteX17" fmla="*/ 8072846 w 8186347"/>
              <a:gd name="connsiteY17" fmla="*/ 600911 h 3901459"/>
              <a:gd name="connsiteX18" fmla="*/ 8133806 w 8186347"/>
              <a:gd name="connsiteY18" fmla="*/ 374488 h 3901459"/>
              <a:gd name="connsiteX19" fmla="*/ 8151223 w 8186347"/>
              <a:gd name="connsiteY19" fmla="*/ 339654 h 3901459"/>
              <a:gd name="connsiteX20" fmla="*/ 8116389 w 8186347"/>
              <a:gd name="connsiteY20" fmla="*/ 19 h 3901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186347" h="3901459">
                <a:moveTo>
                  <a:pt x="0" y="3901459"/>
                </a:moveTo>
                <a:cubicBezTo>
                  <a:pt x="127953" y="3858809"/>
                  <a:pt x="68218" y="3875334"/>
                  <a:pt x="278675" y="3849208"/>
                </a:cubicBezTo>
                <a:cubicBezTo>
                  <a:pt x="489132" y="3823082"/>
                  <a:pt x="956492" y="3778088"/>
                  <a:pt x="1262743" y="3744705"/>
                </a:cubicBezTo>
                <a:lnTo>
                  <a:pt x="2116183" y="3648911"/>
                </a:lnTo>
                <a:cubicBezTo>
                  <a:pt x="2300514" y="3628591"/>
                  <a:pt x="2284753" y="3633282"/>
                  <a:pt x="2368732" y="3622785"/>
                </a:cubicBezTo>
                <a:cubicBezTo>
                  <a:pt x="3608680" y="3467792"/>
                  <a:pt x="1902331" y="3677401"/>
                  <a:pt x="3100252" y="3500865"/>
                </a:cubicBezTo>
                <a:cubicBezTo>
                  <a:pt x="3256286" y="3477871"/>
                  <a:pt x="3414616" y="3472502"/>
                  <a:pt x="3570515" y="3448614"/>
                </a:cubicBezTo>
                <a:cubicBezTo>
                  <a:pt x="3774805" y="3417311"/>
                  <a:pt x="3976077" y="3368311"/>
                  <a:pt x="4180115" y="3335402"/>
                </a:cubicBezTo>
                <a:cubicBezTo>
                  <a:pt x="4336164" y="3310233"/>
                  <a:pt x="4493820" y="3296224"/>
                  <a:pt x="4650378" y="3274442"/>
                </a:cubicBezTo>
                <a:cubicBezTo>
                  <a:pt x="4826399" y="3249952"/>
                  <a:pt x="5505591" y="3151237"/>
                  <a:pt x="5686698" y="3108979"/>
                </a:cubicBezTo>
                <a:cubicBezTo>
                  <a:pt x="5869204" y="3066394"/>
                  <a:pt x="6049555" y="3033505"/>
                  <a:pt x="6226629" y="2952225"/>
                </a:cubicBezTo>
                <a:cubicBezTo>
                  <a:pt x="6403703" y="2870945"/>
                  <a:pt x="6673670" y="2659036"/>
                  <a:pt x="6749144" y="2621299"/>
                </a:cubicBezTo>
                <a:cubicBezTo>
                  <a:pt x="6902996" y="2492122"/>
                  <a:pt x="7037978" y="2304888"/>
                  <a:pt x="7149738" y="2177162"/>
                </a:cubicBezTo>
                <a:cubicBezTo>
                  <a:pt x="7261498" y="2049436"/>
                  <a:pt x="7345681" y="1950739"/>
                  <a:pt x="7419704" y="1854945"/>
                </a:cubicBezTo>
                <a:cubicBezTo>
                  <a:pt x="7493727" y="1759151"/>
                  <a:pt x="7532915" y="1692385"/>
                  <a:pt x="7593875" y="1602397"/>
                </a:cubicBezTo>
                <a:cubicBezTo>
                  <a:pt x="7654835" y="1512409"/>
                  <a:pt x="7722778" y="1411583"/>
                  <a:pt x="7785463" y="1315014"/>
                </a:cubicBezTo>
                <a:cubicBezTo>
                  <a:pt x="7830195" y="1246103"/>
                  <a:pt x="7868195" y="1225025"/>
                  <a:pt x="7916092" y="1106008"/>
                </a:cubicBezTo>
                <a:cubicBezTo>
                  <a:pt x="7963989" y="986991"/>
                  <a:pt x="8036560" y="722831"/>
                  <a:pt x="8072846" y="600911"/>
                </a:cubicBezTo>
                <a:cubicBezTo>
                  <a:pt x="8109132" y="478991"/>
                  <a:pt x="8103871" y="459303"/>
                  <a:pt x="8133806" y="374488"/>
                </a:cubicBezTo>
                <a:cubicBezTo>
                  <a:pt x="8138127" y="362246"/>
                  <a:pt x="8145417" y="351265"/>
                  <a:pt x="8151223" y="339654"/>
                </a:cubicBezTo>
                <a:cubicBezTo>
                  <a:pt x="8142292" y="-8687"/>
                  <a:pt x="8255764" y="19"/>
                  <a:pt x="8116389" y="19"/>
                </a:cubicBezTo>
              </a:path>
            </a:pathLst>
          </a:cu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5D8DF496-2DEF-59EE-AEB7-C594B2FBE333}"/>
              </a:ext>
            </a:extLst>
          </p:cNvPr>
          <p:cNvSpPr txBox="1"/>
          <p:nvPr/>
        </p:nvSpPr>
        <p:spPr>
          <a:xfrm>
            <a:off x="1800020" y="336656"/>
            <a:ext cx="3072255" cy="31136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marL="10860" algn="ctr">
              <a:lnSpc>
                <a:spcPts val="2574"/>
              </a:lnSpc>
            </a:pPr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  <a:cs typeface="HG明朝E"/>
              </a:rPr>
              <a:t>ニッポンランナーズ東京</a:t>
            </a:r>
            <a:endParaRPr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ゴシック体S" panose="020B0A00000000000000" pitchFamily="50" charset="-128"/>
              <a:ea typeface="AR Pゴシック体S" panose="020B0A00000000000000" pitchFamily="50" charset="-128"/>
              <a:cs typeface="HG明朝E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A4E1EEA8-4C61-02F2-7468-C96CF57D13A3}"/>
              </a:ext>
            </a:extLst>
          </p:cNvPr>
          <p:cNvSpPr txBox="1"/>
          <p:nvPr/>
        </p:nvSpPr>
        <p:spPr>
          <a:xfrm>
            <a:off x="4934110" y="335648"/>
            <a:ext cx="1405331" cy="369332"/>
          </a:xfrm>
          <a:prstGeom prst="rect">
            <a:avLst/>
          </a:prstGeom>
          <a:solidFill>
            <a:srgbClr val="FF66FF"/>
          </a:solidFill>
        </p:spPr>
        <p:txBody>
          <a:bodyPr vert="horz" wrap="square" lIns="0" tIns="0" rIns="0" bIns="0" rtlCol="0">
            <a:spAutoFit/>
          </a:bodyPr>
          <a:lstStyle/>
          <a:p>
            <a:pPr marR="7602" algn="ctr">
              <a:spcBef>
                <a:spcPts val="34"/>
              </a:spcBef>
            </a:pPr>
            <a:r>
              <a:rPr lang="en-US" altLang="ja-JP" sz="1200" spc="-26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ＤＦ平成ゴシック体W5"/>
              </a:rPr>
              <a:t>2025</a:t>
            </a:r>
            <a:r>
              <a:rPr lang="ja-JP" altLang="en-US" sz="1200" spc="-26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ＤＦ平成ゴシック体W5"/>
              </a:rPr>
              <a:t>年度</a:t>
            </a:r>
            <a:endParaRPr lang="en-US" altLang="ja-JP" sz="1200" spc="-26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ＤＦ平成ゴシック体W5"/>
            </a:endParaRPr>
          </a:p>
          <a:p>
            <a:pPr marR="7602" algn="ctr">
              <a:spcBef>
                <a:spcPts val="34"/>
              </a:spcBef>
            </a:pPr>
            <a:r>
              <a:rPr lang="ja-JP" altLang="en-US" sz="1200" spc="-26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ＤＦ平成ゴシック体W5"/>
              </a:rPr>
              <a:t>途中ご入会用</a:t>
            </a:r>
            <a:endParaRPr lang="en-US" altLang="ja-JP" sz="1200" spc="-26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ＤＦ平成ゴシック体W5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0964FCF3-1DF4-049A-2003-39898AB95D35}"/>
              </a:ext>
            </a:extLst>
          </p:cNvPr>
          <p:cNvSpPr/>
          <p:nvPr/>
        </p:nvSpPr>
        <p:spPr>
          <a:xfrm>
            <a:off x="558481" y="358997"/>
            <a:ext cx="1176382" cy="3266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7CA35131-1601-5FDC-63EB-46188F581E7A}"/>
              </a:ext>
            </a:extLst>
          </p:cNvPr>
          <p:cNvSpPr/>
          <p:nvPr/>
        </p:nvSpPr>
        <p:spPr>
          <a:xfrm>
            <a:off x="459849" y="261668"/>
            <a:ext cx="5941428" cy="8806313"/>
          </a:xfrm>
          <a:custGeom>
            <a:avLst/>
            <a:gdLst/>
            <a:ahLst/>
            <a:cxnLst/>
            <a:rect l="l" t="t" r="r" b="b"/>
            <a:pathLst>
              <a:path w="6948170" h="10079990">
                <a:moveTo>
                  <a:pt x="0" y="10080002"/>
                </a:moveTo>
                <a:lnTo>
                  <a:pt x="6948004" y="10080002"/>
                </a:lnTo>
                <a:lnTo>
                  <a:pt x="6948004" y="0"/>
                </a:lnTo>
                <a:lnTo>
                  <a:pt x="0" y="0"/>
                </a:lnTo>
                <a:lnTo>
                  <a:pt x="0" y="10080002"/>
                </a:lnTo>
                <a:close/>
              </a:path>
            </a:pathLst>
          </a:custGeom>
          <a:ln w="36004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0" tIns="0" rIns="0" bIns="0" rtlCol="0"/>
          <a:lstStyle/>
          <a:p>
            <a:endParaRPr sz="1539"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2B77C01A-95B3-FA26-84E9-8A1ECABDE046}"/>
              </a:ext>
            </a:extLst>
          </p:cNvPr>
          <p:cNvSpPr txBox="1"/>
          <p:nvPr/>
        </p:nvSpPr>
        <p:spPr>
          <a:xfrm>
            <a:off x="1766916" y="1032316"/>
            <a:ext cx="3740800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60">
              <a:tabLst>
                <a:tab pos="992040" algn="l"/>
                <a:tab pos="1684350" algn="l"/>
              </a:tabLst>
            </a:pPr>
            <a:r>
              <a:rPr lang="en-US" altLang="ja-JP" sz="1050" spc="9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ＤＦ平成ゴシック体W5"/>
              </a:rPr>
              <a:t>【</a:t>
            </a:r>
            <a:r>
              <a:rPr lang="ja-JP" altLang="en-US" sz="1050" spc="9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ＤＦ平成ゴシック体W5"/>
              </a:rPr>
              <a:t>金曜夜</a:t>
            </a:r>
            <a:r>
              <a:rPr lang="en-US" altLang="ja-JP" sz="1050" spc="9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ＤＦ平成ゴシック体W5"/>
              </a:rPr>
              <a:t>】</a:t>
            </a:r>
            <a:r>
              <a:rPr lang="ja-JP" altLang="en-US" sz="1050" spc="9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ＤＦ平成ゴシック体W5"/>
              </a:rPr>
              <a:t> </a:t>
            </a:r>
            <a:r>
              <a:rPr lang="en-US" altLang="ja-JP" sz="1050" spc="9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ＤＦ平成ゴシック体W5"/>
              </a:rPr>
              <a:t>18:45</a:t>
            </a:r>
            <a:r>
              <a:rPr lang="ja-JP" altLang="en-US" sz="1050" spc="9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ＤＦ平成ゴシック体W5"/>
              </a:rPr>
              <a:t>～　神宮外苑 </a:t>
            </a:r>
            <a:r>
              <a:rPr lang="en-US" altLang="ja-JP" sz="1050" spc="9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ＤＦ平成ゴシック体W5"/>
              </a:rPr>
              <a:t>or</a:t>
            </a:r>
            <a:r>
              <a:rPr lang="ja-JP" altLang="en-US" sz="1050" spc="9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ＤＦ平成ゴシック体W5"/>
              </a:rPr>
              <a:t> 東京体育館トラック</a:t>
            </a:r>
            <a:endParaRPr lang="en-US" altLang="ja-JP" sz="1050" spc="9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ＤＦ平成ゴシック体W5"/>
            </a:endParaRPr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id="{A8ACF908-75C4-375B-30E7-6B0CAA815622}"/>
              </a:ext>
            </a:extLst>
          </p:cNvPr>
          <p:cNvSpPr txBox="1"/>
          <p:nvPr/>
        </p:nvSpPr>
        <p:spPr>
          <a:xfrm>
            <a:off x="1774618" y="1730937"/>
            <a:ext cx="4564656" cy="161583"/>
          </a:xfrm>
          <a:prstGeom prst="rect">
            <a:avLst/>
          </a:prstGeom>
          <a:solidFill>
            <a:srgbClr val="66FFFF"/>
          </a:solidFill>
        </p:spPr>
        <p:txBody>
          <a:bodyPr vert="horz" wrap="square" lIns="0" tIns="0" rIns="0" bIns="0" rtlCol="0">
            <a:spAutoFit/>
          </a:bodyPr>
          <a:lstStyle/>
          <a:p>
            <a:pPr marL="10860" algn="ctr"/>
            <a:r>
              <a:rPr lang="en-US" altLang="ja-JP" sz="1000" spc="-154" dirty="0">
                <a:latin typeface="ＭＳ Ｐゴシック 本文"/>
                <a:cs typeface="ＤＦ平成ゴシック体W5"/>
              </a:rPr>
              <a:t>【</a:t>
            </a:r>
            <a:r>
              <a:rPr lang="ja-JP" altLang="en-US" sz="1050" spc="-154" dirty="0">
                <a:latin typeface="ＭＳ Ｐゴシック 本文"/>
                <a:cs typeface="ＤＦ平成ゴシック体W5"/>
              </a:rPr>
              <a:t>定期</a:t>
            </a:r>
            <a:r>
              <a:rPr lang="en-US" altLang="ja-JP" sz="1050" spc="-154" dirty="0">
                <a:latin typeface="ＭＳ Ｐゴシック 本文"/>
                <a:cs typeface="ＤＦ平成ゴシック体W5"/>
              </a:rPr>
              <a:t>】</a:t>
            </a:r>
            <a:r>
              <a:rPr lang="ja-JP" altLang="en-US" sz="1000" spc="-154" dirty="0">
                <a:latin typeface="ＭＳ Ｐゴシック 本文"/>
                <a:cs typeface="ＤＦ平成ゴシック体W5"/>
              </a:rPr>
              <a:t>・</a:t>
            </a:r>
            <a:r>
              <a:rPr lang="en-US" altLang="ja-JP" sz="1000" spc="-154" dirty="0">
                <a:latin typeface="ＭＳ Ｐゴシック 本文"/>
                <a:cs typeface="ＤＦ平成ゴシック体W5"/>
              </a:rPr>
              <a:t>【</a:t>
            </a:r>
            <a:r>
              <a:rPr lang="ja-JP" altLang="en-US" sz="1000" spc="-154" dirty="0">
                <a:latin typeface="ＭＳ Ｐゴシック 本文"/>
                <a:cs typeface="ＤＦ平成ゴシック体W5"/>
              </a:rPr>
              <a:t>特別</a:t>
            </a:r>
            <a:r>
              <a:rPr lang="en-US" altLang="ja-JP" sz="1000" spc="-154" dirty="0">
                <a:latin typeface="ＭＳ Ｐゴシック 本文"/>
                <a:cs typeface="ＤＦ平成ゴシック体W5"/>
              </a:rPr>
              <a:t>】</a:t>
            </a:r>
            <a:r>
              <a:rPr lang="ja-JP" altLang="en-US" sz="1000" spc="-154" dirty="0">
                <a:latin typeface="ＭＳ Ｐゴシック 本文"/>
                <a:cs typeface="ＤＦ平成ゴシック体W5"/>
              </a:rPr>
              <a:t>合わせて年度内に合計</a:t>
            </a:r>
            <a:r>
              <a:rPr lang="en-US" altLang="ja-JP" sz="1000" spc="-154" dirty="0">
                <a:latin typeface="ＭＳ Ｐゴシック 本文"/>
                <a:cs typeface="ＤＦ平成ゴシック体W5"/>
              </a:rPr>
              <a:t>36</a:t>
            </a:r>
            <a:r>
              <a:rPr lang="ja-JP" altLang="en-US" sz="1000" spc="-154" dirty="0">
                <a:latin typeface="ＭＳ Ｐゴシック 本文"/>
                <a:cs typeface="ＤＦ平成ゴシック体W5"/>
              </a:rPr>
              <a:t>回（月平均３回・荒天時順延）の練習会を開催するクラブです</a:t>
            </a:r>
            <a:endParaRPr sz="1000" dirty="0">
              <a:latin typeface="ＭＳ Ｐゴシック 本文"/>
              <a:ea typeface="ＤＦ平成ゴシック体W5" panose="020B0509000000000000" pitchFamily="49" charset="-128"/>
              <a:cs typeface="ＤＦ平成ゴシック体W5"/>
            </a:endParaRPr>
          </a:p>
        </p:txBody>
      </p:sp>
      <p:sp>
        <p:nvSpPr>
          <p:cNvPr id="12" name="object 12">
            <a:extLst>
              <a:ext uri="{FF2B5EF4-FFF2-40B4-BE49-F238E27FC236}">
                <a16:creationId xmlns:a16="http://schemas.microsoft.com/office/drawing/2014/main" id="{66F4A04E-A77E-E867-85E2-5A2BCBEF3880}"/>
              </a:ext>
            </a:extLst>
          </p:cNvPr>
          <p:cNvSpPr txBox="1"/>
          <p:nvPr/>
        </p:nvSpPr>
        <p:spPr>
          <a:xfrm>
            <a:off x="1774442" y="2067688"/>
            <a:ext cx="3842268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62"/>
            <a:r>
              <a:rPr lang="ja-JP" altLang="en-US" sz="1000" dirty="0">
                <a:latin typeface="+mn-ea"/>
                <a:cs typeface="ＤＦ平成ゴシック体W5"/>
              </a:rPr>
              <a:t>合宿</a:t>
            </a:r>
            <a:r>
              <a:rPr sz="1000" dirty="0">
                <a:latin typeface="+mn-ea"/>
                <a:cs typeface="ＤＦ平成ゴシック体W5"/>
              </a:rPr>
              <a:t>  </a:t>
            </a:r>
            <a:r>
              <a:rPr lang="ja-JP" altLang="en-US" sz="1000" dirty="0">
                <a:latin typeface="+mn-ea"/>
                <a:cs typeface="ＤＦ平成ゴシック体W5"/>
              </a:rPr>
              <a:t>フォーム養成講座 などニッポンランナーズ全体で企画します　</a:t>
            </a:r>
            <a:endParaRPr lang="en-US" altLang="ja-JP" sz="1000" dirty="0">
              <a:latin typeface="+mn-ea"/>
              <a:cs typeface="ＤＦ平成ゴシック体W5"/>
            </a:endParaRPr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F41F80BA-0124-0D18-C960-1C9B3FF2EFE3}"/>
              </a:ext>
            </a:extLst>
          </p:cNvPr>
          <p:cNvSpPr txBox="1"/>
          <p:nvPr/>
        </p:nvSpPr>
        <p:spPr>
          <a:xfrm>
            <a:off x="4399141" y="2430494"/>
            <a:ext cx="1905949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60"/>
            <a:r>
              <a:rPr lang="ja-JP" altLang="en-US" sz="1050" spc="-43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ＤＦ平成ゴシック体W5"/>
              </a:rPr>
              <a:t>をお納めいただきます．</a:t>
            </a:r>
            <a:endParaRPr sz="1050" dirty="0">
              <a:latin typeface="ＤＦ特太ゴシック体" panose="020B0509000000000000" pitchFamily="49" charset="-128"/>
              <a:ea typeface="ＤＦ特太ゴシック体" panose="020B0509000000000000" pitchFamily="49" charset="-128"/>
              <a:cs typeface="ＤＦ平成ゴシック体W5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B4C3C239-BF31-875F-0841-DB883E5B6F96}"/>
              </a:ext>
            </a:extLst>
          </p:cNvPr>
          <p:cNvSpPr/>
          <p:nvPr/>
        </p:nvSpPr>
        <p:spPr>
          <a:xfrm>
            <a:off x="512302" y="712829"/>
            <a:ext cx="1133459" cy="238225"/>
          </a:xfrm>
          <a:prstGeom prst="rect">
            <a:avLst/>
          </a:prstGeom>
          <a:solidFill>
            <a:schemeClr val="tx1"/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活動概要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B387FFB8-7596-5058-0923-C4DA1400AE3E}"/>
              </a:ext>
            </a:extLst>
          </p:cNvPr>
          <p:cNvSpPr/>
          <p:nvPr/>
        </p:nvSpPr>
        <p:spPr>
          <a:xfrm>
            <a:off x="518588" y="2355359"/>
            <a:ext cx="1133460" cy="270175"/>
          </a:xfrm>
          <a:prstGeom prst="rect">
            <a:avLst/>
          </a:prstGeom>
          <a:solidFill>
            <a:schemeClr val="tx1"/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会費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FA34DF33-B985-D03D-1AAD-0B81133A5980}"/>
              </a:ext>
            </a:extLst>
          </p:cNvPr>
          <p:cNvSpPr/>
          <p:nvPr/>
        </p:nvSpPr>
        <p:spPr>
          <a:xfrm>
            <a:off x="3505183" y="2419253"/>
            <a:ext cx="756553" cy="194680"/>
          </a:xfrm>
          <a:prstGeom prst="rect">
            <a:avLst/>
          </a:prstGeom>
          <a:solidFill>
            <a:srgbClr val="00B050"/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97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年会費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5EEE4E97-D672-4F68-CFBC-794FB0E87AED}"/>
              </a:ext>
            </a:extLst>
          </p:cNvPr>
          <p:cNvSpPr/>
          <p:nvPr/>
        </p:nvSpPr>
        <p:spPr>
          <a:xfrm>
            <a:off x="1779619" y="2422560"/>
            <a:ext cx="1266582" cy="194540"/>
          </a:xfrm>
          <a:prstGeom prst="rect">
            <a:avLst/>
          </a:prstGeom>
          <a:solidFill>
            <a:srgbClr val="0000CC"/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97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練習会参加費</a:t>
            </a: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DAAAAD82-026A-7FE6-2799-70CAEA62F7DD}"/>
              </a:ext>
            </a:extLst>
          </p:cNvPr>
          <p:cNvSpPr/>
          <p:nvPr/>
        </p:nvSpPr>
        <p:spPr>
          <a:xfrm>
            <a:off x="638714" y="1019272"/>
            <a:ext cx="1024873" cy="246277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定期練習会</a:t>
            </a:r>
          </a:p>
        </p:txBody>
      </p:sp>
      <p:sp>
        <p:nvSpPr>
          <p:cNvPr id="7" name="object 8">
            <a:extLst>
              <a:ext uri="{FF2B5EF4-FFF2-40B4-BE49-F238E27FC236}">
                <a16:creationId xmlns:a16="http://schemas.microsoft.com/office/drawing/2014/main" id="{7727E8C0-46D5-8E65-DA88-C7F9A5B9CA98}"/>
              </a:ext>
            </a:extLst>
          </p:cNvPr>
          <p:cNvSpPr txBox="1"/>
          <p:nvPr/>
        </p:nvSpPr>
        <p:spPr>
          <a:xfrm>
            <a:off x="1763948" y="1551680"/>
            <a:ext cx="4122218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60">
              <a:tabLst>
                <a:tab pos="992040" algn="l"/>
                <a:tab pos="1684350" algn="l"/>
              </a:tabLst>
            </a:pPr>
            <a:r>
              <a:rPr lang="en-US" altLang="ja-JP" sz="1050" spc="9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ＤＦ平成ゴシック体W5"/>
              </a:rPr>
              <a:t>【</a:t>
            </a:r>
            <a:r>
              <a:rPr lang="ja-JP" altLang="en-US" sz="1050" spc="9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ＤＦ平成ゴシック体W5"/>
              </a:rPr>
              <a:t>土日祝</a:t>
            </a:r>
            <a:r>
              <a:rPr lang="en-US" altLang="ja-JP" sz="1050" spc="9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ＤＦ平成ゴシック体W5"/>
              </a:rPr>
              <a:t>】</a:t>
            </a:r>
            <a:r>
              <a:rPr lang="ja-JP" altLang="en-US" sz="1050" spc="9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ＤＦ平成ゴシック体W5"/>
              </a:rPr>
              <a:t> 午前、午後、夕刻　皇居錬　マラニック　</a:t>
            </a:r>
            <a:r>
              <a:rPr lang="en-US" altLang="ja-JP" sz="1050" spc="9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ＤＦ平成ゴシック体W5"/>
              </a:rPr>
              <a:t>zoom</a:t>
            </a:r>
            <a:r>
              <a:rPr lang="ja-JP" altLang="en-US" sz="1050" spc="9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ＤＦ平成ゴシック体W5"/>
              </a:rPr>
              <a:t>ストレッチ　</a:t>
            </a:r>
            <a:r>
              <a:rPr lang="ja-JP" altLang="en-US" sz="900" spc="9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ＤＦ平成ゴシック体W5"/>
              </a:rPr>
              <a:t>など　</a:t>
            </a:r>
            <a:endParaRPr lang="en-US" altLang="ja-JP" sz="1050" spc="9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ＤＦ平成ゴシック体W5"/>
            </a:endParaRPr>
          </a:p>
        </p:txBody>
      </p:sp>
      <p:sp>
        <p:nvSpPr>
          <p:cNvPr id="14" name="object 8">
            <a:extLst>
              <a:ext uri="{FF2B5EF4-FFF2-40B4-BE49-F238E27FC236}">
                <a16:creationId xmlns:a16="http://schemas.microsoft.com/office/drawing/2014/main" id="{A34CBC01-B6F0-983B-C195-B90C8A524C34}"/>
              </a:ext>
            </a:extLst>
          </p:cNvPr>
          <p:cNvSpPr txBox="1"/>
          <p:nvPr/>
        </p:nvSpPr>
        <p:spPr>
          <a:xfrm>
            <a:off x="1834505" y="1226744"/>
            <a:ext cx="4276713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60">
              <a:tabLst>
                <a:tab pos="992040" algn="l"/>
                <a:tab pos="1684350" algn="l"/>
              </a:tabLst>
            </a:pPr>
            <a:r>
              <a:rPr lang="ja-JP" altLang="en-US" sz="900" spc="9" dirty="0">
                <a:latin typeface="ＭＳ Ｐゴシック 本文"/>
                <a:cs typeface="ＤＦ平成ゴシック体W5"/>
              </a:rPr>
              <a:t>　更衣荷物保管はランステ、東京体育館（ランステ利用）、</a:t>
            </a:r>
            <a:endParaRPr lang="en-US" altLang="ja-JP" sz="900" spc="9" dirty="0">
              <a:latin typeface="ＭＳ Ｐゴシック 本文"/>
              <a:cs typeface="ＤＦ平成ゴシック体W5"/>
            </a:endParaRPr>
          </a:p>
          <a:p>
            <a:pPr marL="10860">
              <a:tabLst>
                <a:tab pos="992040" algn="l"/>
                <a:tab pos="1684350" algn="l"/>
              </a:tabLst>
            </a:pPr>
            <a:r>
              <a:rPr lang="ja-JP" altLang="en-US" sz="900" spc="9" dirty="0">
                <a:latin typeface="ＭＳ Ｐゴシック 本文"/>
                <a:cs typeface="ＤＦ平成ゴシック体W5"/>
              </a:rPr>
              <a:t>　駅ロッカーなどをご利用いただき、ご自身で準備願います</a:t>
            </a:r>
            <a:endParaRPr lang="en-US" altLang="ja-JP" sz="900" spc="9" dirty="0">
              <a:latin typeface="ＭＳ Ｐゴシック 本文"/>
              <a:cs typeface="ＤＦ平成ゴシック体W5"/>
            </a:endParaRPr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08C202D8-2F7A-B643-6001-9B7140BB4AAE}"/>
              </a:ext>
            </a:extLst>
          </p:cNvPr>
          <p:cNvSpPr/>
          <p:nvPr/>
        </p:nvSpPr>
        <p:spPr>
          <a:xfrm>
            <a:off x="558481" y="3045308"/>
            <a:ext cx="850585" cy="566453"/>
          </a:xfrm>
          <a:prstGeom prst="roundRect">
            <a:avLst>
              <a:gd name="adj" fmla="val 843"/>
            </a:avLst>
          </a:prstGeom>
          <a:solidFill>
            <a:srgbClr val="0000CC"/>
          </a:solidFill>
          <a:ln w="381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全納</a:t>
            </a:r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026CC5C6-76D8-4DF2-79CA-B11C37A011DD}"/>
              </a:ext>
            </a:extLst>
          </p:cNvPr>
          <p:cNvSpPr/>
          <p:nvPr/>
        </p:nvSpPr>
        <p:spPr>
          <a:xfrm>
            <a:off x="558481" y="3701258"/>
            <a:ext cx="850585" cy="727495"/>
          </a:xfrm>
          <a:prstGeom prst="roundRect">
            <a:avLst>
              <a:gd name="adj" fmla="val 0"/>
            </a:avLst>
          </a:prstGeom>
          <a:solidFill>
            <a:srgbClr val="0000CC"/>
          </a:solidFill>
          <a:ln w="381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前期・後期</a:t>
            </a:r>
            <a:endParaRPr lang="en-US" altLang="ja-JP" sz="105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sz="105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分納</a:t>
            </a:r>
            <a:endParaRPr kumimoji="1" lang="ja-JP" altLang="en-US" sz="12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15AD6D27-53B2-3B34-4C1F-E150D4F82CB9}"/>
              </a:ext>
            </a:extLst>
          </p:cNvPr>
          <p:cNvSpPr/>
          <p:nvPr/>
        </p:nvSpPr>
        <p:spPr>
          <a:xfrm>
            <a:off x="550470" y="5181694"/>
            <a:ext cx="1497576" cy="1329704"/>
          </a:xfrm>
          <a:prstGeom prst="roundRect">
            <a:avLst>
              <a:gd name="adj" fmla="val 3456"/>
            </a:avLst>
          </a:prstGeom>
          <a:solidFill>
            <a:srgbClr val="0000CC"/>
          </a:solidFill>
          <a:ln w="381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クーポン</a:t>
            </a:r>
            <a:endParaRPr lang="en-US" altLang="ja-JP" sz="12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8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ご参加ごとに</a:t>
            </a:r>
            <a:r>
              <a:rPr kumimoji="1" lang="en-US" altLang="ja-JP" sz="8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</a:t>
            </a:r>
            <a:r>
              <a:rPr kumimoji="1" lang="ja-JP" altLang="en-US" sz="8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枚提出</a:t>
            </a:r>
            <a:endParaRPr kumimoji="1" lang="en-US" altLang="ja-JP" sz="8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lang="en-US" altLang="ja-JP" sz="800" dirty="0">
              <a:solidFill>
                <a:schemeClr val="bg1"/>
              </a:solidFill>
              <a:latin typeface="+mn-ea"/>
            </a:endParaRPr>
          </a:p>
          <a:p>
            <a:endParaRPr lang="en-US" altLang="ja-JP" sz="800" dirty="0">
              <a:solidFill>
                <a:schemeClr val="bg1"/>
              </a:solidFill>
              <a:latin typeface="+mn-ea"/>
            </a:endParaRPr>
          </a:p>
          <a:p>
            <a:endParaRPr lang="en-US" altLang="ja-JP" sz="800" dirty="0">
              <a:solidFill>
                <a:schemeClr val="bg1"/>
              </a:solidFill>
              <a:latin typeface="+mn-ea"/>
            </a:endParaRPr>
          </a:p>
          <a:p>
            <a:endParaRPr lang="en-US" altLang="ja-JP" sz="800" dirty="0">
              <a:solidFill>
                <a:schemeClr val="bg1"/>
              </a:solidFill>
              <a:latin typeface="+mn-ea"/>
            </a:endParaRPr>
          </a:p>
          <a:p>
            <a:endParaRPr lang="en-US" altLang="ja-JP" sz="800" dirty="0">
              <a:solidFill>
                <a:schemeClr val="bg1"/>
              </a:solidFill>
              <a:latin typeface="+mn-ea"/>
            </a:endParaRPr>
          </a:p>
          <a:p>
            <a:endParaRPr lang="en-US" altLang="ja-JP" sz="800" dirty="0">
              <a:solidFill>
                <a:schemeClr val="bg1"/>
              </a:solidFill>
              <a:latin typeface="+mn-ea"/>
            </a:endParaRPr>
          </a:p>
          <a:p>
            <a:endParaRPr lang="en-US" altLang="ja-JP" sz="8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5D34786C-5A18-CFF5-C695-D9BE76D3C22A}"/>
              </a:ext>
            </a:extLst>
          </p:cNvPr>
          <p:cNvSpPr/>
          <p:nvPr/>
        </p:nvSpPr>
        <p:spPr>
          <a:xfrm>
            <a:off x="1493654" y="3039450"/>
            <a:ext cx="4014061" cy="562696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練習会参加費</a:t>
            </a:r>
            <a:r>
              <a:rPr lang="ja-JP" altLang="en-US" sz="1100" dirty="0">
                <a:solidFill>
                  <a:schemeClr val="tx1"/>
                </a:solidFill>
              </a:rPr>
              <a:t>（年度内残り回数分より算出／全</a:t>
            </a:r>
            <a:r>
              <a:rPr lang="en-US" altLang="ja-JP" sz="1100" dirty="0">
                <a:solidFill>
                  <a:schemeClr val="tx1"/>
                </a:solidFill>
              </a:rPr>
              <a:t>36</a:t>
            </a:r>
            <a:r>
              <a:rPr lang="ja-JP" altLang="en-US" sz="1100" dirty="0">
                <a:solidFill>
                  <a:schemeClr val="tx1"/>
                </a:solidFill>
              </a:rPr>
              <a:t>回）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1</a:t>
            </a:r>
            <a:r>
              <a:rPr lang="ja-JP" altLang="en-US" sz="1100" dirty="0">
                <a:solidFill>
                  <a:schemeClr val="tx1"/>
                </a:solidFill>
              </a:rPr>
              <a:t>回あたり</a:t>
            </a:r>
            <a:r>
              <a:rPr lang="ja-JP" altLang="en-US" sz="11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￥</a:t>
            </a:r>
            <a:r>
              <a:rPr lang="en-US" altLang="ja-JP" sz="11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1,500</a:t>
            </a:r>
            <a:r>
              <a:rPr lang="en-US" altLang="ja-JP" sz="1100" dirty="0">
                <a:solidFill>
                  <a:schemeClr val="tx1"/>
                </a:solidFill>
              </a:rPr>
              <a:t>×</a:t>
            </a:r>
            <a:r>
              <a:rPr lang="ja-JP" altLang="en-US" sz="1100" dirty="0">
                <a:solidFill>
                  <a:schemeClr val="tx1"/>
                </a:solidFill>
              </a:rPr>
              <a:t>残り回数　で算出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050" dirty="0">
                <a:solidFill>
                  <a:schemeClr val="tx1"/>
                </a:solidFill>
              </a:rPr>
              <a:t>【6</a:t>
            </a:r>
            <a:r>
              <a:rPr lang="ja-JP" altLang="en-US" sz="1050" dirty="0">
                <a:solidFill>
                  <a:schemeClr val="tx1"/>
                </a:solidFill>
              </a:rPr>
              <a:t>月</a:t>
            </a:r>
            <a:r>
              <a:rPr lang="en-US" altLang="ja-JP" sz="1050" dirty="0">
                <a:solidFill>
                  <a:schemeClr val="tx1"/>
                </a:solidFill>
              </a:rPr>
              <a:t>】</a:t>
            </a:r>
            <a:r>
              <a:rPr lang="ja-JP" altLang="en-US" sz="1050" dirty="0">
                <a:solidFill>
                  <a:schemeClr val="tx1"/>
                </a:solidFill>
              </a:rPr>
              <a:t>￥</a:t>
            </a:r>
            <a:r>
              <a:rPr lang="en-US" altLang="ja-JP" sz="1050" dirty="0">
                <a:solidFill>
                  <a:schemeClr val="tx1"/>
                </a:solidFill>
              </a:rPr>
              <a:t>45,000</a:t>
            </a:r>
            <a:r>
              <a:rPr lang="ja-JP" altLang="en-US" sz="1050" dirty="0">
                <a:solidFill>
                  <a:schemeClr val="tx1"/>
                </a:solidFill>
              </a:rPr>
              <a:t>　</a:t>
            </a:r>
            <a:r>
              <a:rPr lang="en-US" altLang="ja-JP" sz="1050" dirty="0">
                <a:solidFill>
                  <a:schemeClr val="tx1"/>
                </a:solidFill>
              </a:rPr>
              <a:t>【7</a:t>
            </a:r>
            <a:r>
              <a:rPr lang="ja-JP" altLang="en-US" sz="1050" dirty="0">
                <a:solidFill>
                  <a:schemeClr val="tx1"/>
                </a:solidFill>
              </a:rPr>
              <a:t>月</a:t>
            </a:r>
            <a:r>
              <a:rPr lang="en-US" altLang="ja-JP" sz="1050" dirty="0">
                <a:solidFill>
                  <a:schemeClr val="tx1"/>
                </a:solidFill>
              </a:rPr>
              <a:t>】</a:t>
            </a:r>
            <a:r>
              <a:rPr lang="ja-JP" altLang="en-US" sz="1050" dirty="0">
                <a:solidFill>
                  <a:schemeClr val="tx1"/>
                </a:solidFill>
              </a:rPr>
              <a:t>￥</a:t>
            </a:r>
            <a:r>
              <a:rPr lang="en-US" altLang="ja-JP" sz="1050" dirty="0">
                <a:solidFill>
                  <a:schemeClr val="tx1"/>
                </a:solidFill>
              </a:rPr>
              <a:t>40,500</a:t>
            </a:r>
            <a:r>
              <a:rPr lang="ja-JP" altLang="en-US" sz="1050" dirty="0">
                <a:solidFill>
                  <a:schemeClr val="tx1"/>
                </a:solidFill>
              </a:rPr>
              <a:t>　</a:t>
            </a:r>
            <a:r>
              <a:rPr lang="en-US" altLang="ja-JP" sz="1050" dirty="0">
                <a:solidFill>
                  <a:schemeClr val="tx1"/>
                </a:solidFill>
              </a:rPr>
              <a:t>【8</a:t>
            </a:r>
            <a:r>
              <a:rPr lang="ja-JP" altLang="en-US" sz="1050" dirty="0">
                <a:solidFill>
                  <a:schemeClr val="tx1"/>
                </a:solidFill>
              </a:rPr>
              <a:t>月</a:t>
            </a:r>
            <a:r>
              <a:rPr lang="en-US" altLang="ja-JP" sz="1050" dirty="0">
                <a:solidFill>
                  <a:schemeClr val="tx1"/>
                </a:solidFill>
              </a:rPr>
              <a:t>】</a:t>
            </a:r>
            <a:r>
              <a:rPr lang="ja-JP" altLang="en-US" sz="1050" dirty="0">
                <a:solidFill>
                  <a:schemeClr val="tx1"/>
                </a:solidFill>
              </a:rPr>
              <a:t>￥</a:t>
            </a:r>
            <a:r>
              <a:rPr lang="en-US" altLang="ja-JP" sz="1050" dirty="0">
                <a:solidFill>
                  <a:schemeClr val="tx1"/>
                </a:solidFill>
              </a:rPr>
              <a:t>34,500</a:t>
            </a:r>
            <a:r>
              <a:rPr lang="ja-JP" altLang="en-US" sz="1050" dirty="0">
                <a:solidFill>
                  <a:schemeClr val="tx1"/>
                </a:solidFill>
              </a:rPr>
              <a:t>　</a:t>
            </a:r>
            <a:r>
              <a:rPr lang="en-US" altLang="ja-JP" sz="1050" dirty="0">
                <a:solidFill>
                  <a:schemeClr val="tx1"/>
                </a:solidFill>
              </a:rPr>
              <a:t>【9</a:t>
            </a:r>
            <a:r>
              <a:rPr lang="ja-JP" altLang="en-US" sz="1050" dirty="0">
                <a:solidFill>
                  <a:schemeClr val="tx1"/>
                </a:solidFill>
              </a:rPr>
              <a:t>月</a:t>
            </a:r>
            <a:r>
              <a:rPr lang="en-US" altLang="ja-JP" sz="1050" dirty="0">
                <a:solidFill>
                  <a:schemeClr val="tx1"/>
                </a:solidFill>
              </a:rPr>
              <a:t>】</a:t>
            </a:r>
            <a:r>
              <a:rPr lang="ja-JP" altLang="en-US" sz="1050" dirty="0">
                <a:solidFill>
                  <a:schemeClr val="tx1"/>
                </a:solidFill>
              </a:rPr>
              <a:t>￥</a:t>
            </a:r>
            <a:r>
              <a:rPr lang="en-US" altLang="ja-JP" sz="1050" dirty="0">
                <a:solidFill>
                  <a:schemeClr val="tx1"/>
                </a:solidFill>
              </a:rPr>
              <a:t>28,500</a:t>
            </a:r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A86CFF31-1A4F-F8D9-7B99-F97D7F92EA76}"/>
              </a:ext>
            </a:extLst>
          </p:cNvPr>
          <p:cNvSpPr/>
          <p:nvPr/>
        </p:nvSpPr>
        <p:spPr>
          <a:xfrm>
            <a:off x="1508967" y="3701258"/>
            <a:ext cx="1937275" cy="727495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◆</a:t>
            </a:r>
            <a:r>
              <a:rPr lang="ja-JP" altLang="en-US" sz="12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前期 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【6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月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】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￥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19,800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【7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月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】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￥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14,850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【8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月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】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￥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8,250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【9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月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】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￥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1,650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　（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1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回あたり</a:t>
            </a:r>
            <a:r>
              <a:rPr lang="ja-JP" altLang="en-US" sz="900" dirty="0">
                <a:solidFill>
                  <a:srgbClr val="FF0000"/>
                </a:solidFill>
                <a:latin typeface="+mn-ea"/>
              </a:rPr>
              <a:t>￥</a:t>
            </a:r>
            <a:r>
              <a:rPr lang="en-US" altLang="ja-JP" sz="900" dirty="0">
                <a:solidFill>
                  <a:srgbClr val="FF0000"/>
                </a:solidFill>
                <a:latin typeface="+mn-ea"/>
              </a:rPr>
              <a:t>1,650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、ご入会時から～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18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回目までの会費）</a:t>
            </a:r>
            <a:endParaRPr lang="en-US" altLang="ja-JP" sz="1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73BB82DF-660E-02F6-0F80-5BC651759D9B}"/>
              </a:ext>
            </a:extLst>
          </p:cNvPr>
          <p:cNvSpPr/>
          <p:nvPr/>
        </p:nvSpPr>
        <p:spPr>
          <a:xfrm>
            <a:off x="2154690" y="5173096"/>
            <a:ext cx="3309262" cy="1338302"/>
          </a:xfrm>
          <a:prstGeom prst="roundRect">
            <a:avLst>
              <a:gd name="adj" fmla="val 1320"/>
            </a:avLst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×</a:t>
            </a:r>
            <a:r>
              <a:rPr lang="ja-JP" altLang="en-US" sz="12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 </a:t>
            </a:r>
            <a:r>
              <a:rPr lang="en-US" altLang="ja-JP" sz="12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</a:t>
            </a:r>
            <a:r>
              <a:rPr lang="ja-JP" altLang="en-US" sz="12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枚　 ￥</a:t>
            </a:r>
            <a:r>
              <a:rPr lang="en-US" altLang="ja-JP" sz="12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7,700</a:t>
            </a:r>
            <a:r>
              <a:rPr lang="ja-JP" altLang="en-US" sz="12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</a:t>
            </a:r>
            <a:endParaRPr lang="en-US" altLang="ja-JP" sz="1200" dirty="0">
              <a:solidFill>
                <a:srgbClr val="FF00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en-US" altLang="ja-JP" sz="12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×</a:t>
            </a:r>
            <a:r>
              <a:rPr lang="ja-JP" altLang="en-US" sz="12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 </a:t>
            </a:r>
            <a:r>
              <a:rPr lang="en-US" altLang="ja-JP" sz="12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5</a:t>
            </a:r>
            <a:r>
              <a:rPr lang="ja-JP" altLang="en-US" sz="12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枚　￥</a:t>
            </a:r>
            <a:r>
              <a:rPr lang="en-US" altLang="ja-JP" sz="12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12,500</a:t>
            </a:r>
          </a:p>
          <a:p>
            <a:r>
              <a:rPr lang="en-US" altLang="ja-JP" sz="12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×10</a:t>
            </a:r>
            <a:r>
              <a:rPr lang="ja-JP" altLang="en-US" sz="12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枚　￥</a:t>
            </a:r>
            <a:r>
              <a:rPr lang="en-US" altLang="ja-JP" sz="12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24,500</a:t>
            </a:r>
          </a:p>
          <a:p>
            <a:endParaRPr lang="en-US" altLang="ja-JP" sz="1200" dirty="0">
              <a:solidFill>
                <a:srgbClr val="FF00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en-US" altLang="ja-JP" sz="1050" dirty="0">
                <a:solidFill>
                  <a:schemeClr val="tx1"/>
                </a:solidFill>
              </a:rPr>
              <a:t>※</a:t>
            </a:r>
            <a:r>
              <a:rPr lang="ja-JP" altLang="en-US" sz="1050" dirty="0">
                <a:solidFill>
                  <a:schemeClr val="tx1"/>
                </a:solidFill>
              </a:rPr>
              <a:t>佐倉・柏練習会にもご利用いただけます</a:t>
            </a:r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　（</a:t>
            </a:r>
            <a:r>
              <a:rPr lang="en-US" altLang="ja-JP" sz="1050" dirty="0">
                <a:solidFill>
                  <a:schemeClr val="tx1"/>
                </a:solidFill>
              </a:rPr>
              <a:t>2025</a:t>
            </a:r>
            <a:r>
              <a:rPr lang="ja-JP" altLang="en-US" sz="1050" dirty="0">
                <a:solidFill>
                  <a:schemeClr val="tx1"/>
                </a:solidFill>
              </a:rPr>
              <a:t>年度試験的な試み）</a:t>
            </a:r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ja-JP" altLang="en-US" sz="1050" b="1" dirty="0">
                <a:solidFill>
                  <a:schemeClr val="tx1"/>
                </a:solidFill>
                <a:highlight>
                  <a:srgbClr val="FFFF00"/>
                </a:highlight>
              </a:rPr>
              <a:t>有効期限は</a:t>
            </a:r>
            <a:r>
              <a:rPr lang="en-US" altLang="ja-JP" sz="1050" b="1" dirty="0">
                <a:solidFill>
                  <a:schemeClr val="tx1"/>
                </a:solidFill>
                <a:highlight>
                  <a:srgbClr val="FFFF00"/>
                </a:highlight>
              </a:rPr>
              <a:t>2025</a:t>
            </a:r>
            <a:r>
              <a:rPr lang="ja-JP" altLang="en-US" sz="1050" b="1" dirty="0">
                <a:solidFill>
                  <a:schemeClr val="tx1"/>
                </a:solidFill>
                <a:highlight>
                  <a:srgbClr val="FFFF00"/>
                </a:highlight>
              </a:rPr>
              <a:t>年度内です</a:t>
            </a:r>
            <a:endParaRPr lang="en-US" altLang="ja-JP" sz="1050" b="1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63" name="四角形: 角を丸くする 62">
            <a:extLst>
              <a:ext uri="{FF2B5EF4-FFF2-40B4-BE49-F238E27FC236}">
                <a16:creationId xmlns:a16="http://schemas.microsoft.com/office/drawing/2014/main" id="{F47397B1-8952-6EF3-8D01-169853D61B3B}"/>
              </a:ext>
            </a:extLst>
          </p:cNvPr>
          <p:cNvSpPr/>
          <p:nvPr/>
        </p:nvSpPr>
        <p:spPr>
          <a:xfrm>
            <a:off x="4869084" y="4177816"/>
            <a:ext cx="556280" cy="223435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7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</a:t>
            </a:r>
            <a:r>
              <a:rPr lang="ja-JP" altLang="en-US" sz="7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endParaRPr lang="en-US" altLang="ja-JP" sz="7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7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お振込</a:t>
            </a:r>
          </a:p>
        </p:txBody>
      </p:sp>
      <p:sp>
        <p:nvSpPr>
          <p:cNvPr id="65" name="加算記号 64">
            <a:extLst>
              <a:ext uri="{FF2B5EF4-FFF2-40B4-BE49-F238E27FC236}">
                <a16:creationId xmlns:a16="http://schemas.microsoft.com/office/drawing/2014/main" id="{F8CCD034-88AB-579D-3FB9-87E91D0B5E23}"/>
              </a:ext>
            </a:extLst>
          </p:cNvPr>
          <p:cNvSpPr/>
          <p:nvPr/>
        </p:nvSpPr>
        <p:spPr>
          <a:xfrm>
            <a:off x="5559557" y="3209724"/>
            <a:ext cx="293546" cy="293546"/>
          </a:xfrm>
          <a:prstGeom prst="mathPlus">
            <a:avLst/>
          </a:prstGeom>
          <a:solidFill>
            <a:schemeClr val="tx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加算記号 65">
            <a:extLst>
              <a:ext uri="{FF2B5EF4-FFF2-40B4-BE49-F238E27FC236}">
                <a16:creationId xmlns:a16="http://schemas.microsoft.com/office/drawing/2014/main" id="{EAF2AAEC-0CF9-22B8-2B0C-EC0F69F26105}"/>
              </a:ext>
            </a:extLst>
          </p:cNvPr>
          <p:cNvSpPr/>
          <p:nvPr/>
        </p:nvSpPr>
        <p:spPr>
          <a:xfrm>
            <a:off x="5559223" y="3882943"/>
            <a:ext cx="293546" cy="293546"/>
          </a:xfrm>
          <a:prstGeom prst="mathPlus">
            <a:avLst/>
          </a:prstGeom>
          <a:solidFill>
            <a:schemeClr val="tx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加算記号 66">
            <a:extLst>
              <a:ext uri="{FF2B5EF4-FFF2-40B4-BE49-F238E27FC236}">
                <a16:creationId xmlns:a16="http://schemas.microsoft.com/office/drawing/2014/main" id="{DBC08F84-0FB6-686D-EFD0-FFE14CC61D26}"/>
              </a:ext>
            </a:extLst>
          </p:cNvPr>
          <p:cNvSpPr/>
          <p:nvPr/>
        </p:nvSpPr>
        <p:spPr>
          <a:xfrm>
            <a:off x="5548769" y="4684172"/>
            <a:ext cx="293546" cy="293546"/>
          </a:xfrm>
          <a:prstGeom prst="mathPlus">
            <a:avLst/>
          </a:prstGeom>
          <a:solidFill>
            <a:schemeClr val="tx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四角形: 角を丸くする 67">
            <a:extLst>
              <a:ext uri="{FF2B5EF4-FFF2-40B4-BE49-F238E27FC236}">
                <a16:creationId xmlns:a16="http://schemas.microsoft.com/office/drawing/2014/main" id="{61D64805-9712-735B-6A98-231972415E92}"/>
              </a:ext>
            </a:extLst>
          </p:cNvPr>
          <p:cNvSpPr/>
          <p:nvPr/>
        </p:nvSpPr>
        <p:spPr>
          <a:xfrm>
            <a:off x="558481" y="4545640"/>
            <a:ext cx="850585" cy="519167"/>
          </a:xfrm>
          <a:prstGeom prst="roundRect">
            <a:avLst>
              <a:gd name="adj" fmla="val 0"/>
            </a:avLst>
          </a:prstGeom>
          <a:solidFill>
            <a:srgbClr val="0000CC"/>
          </a:solidFill>
          <a:ln w="381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月会費制</a:t>
            </a:r>
            <a:endParaRPr lang="en-US" altLang="ja-JP" sz="10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9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</a:t>
            </a:r>
            <a:r>
              <a:rPr lang="ja-JP" altLang="en-US" sz="9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〒</a:t>
            </a:r>
            <a:r>
              <a:rPr kumimoji="1" lang="ja-JP" altLang="en-US" sz="9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引落）</a:t>
            </a:r>
          </a:p>
        </p:txBody>
      </p:sp>
      <p:sp>
        <p:nvSpPr>
          <p:cNvPr id="69" name="四角形: 角を丸くする 68">
            <a:extLst>
              <a:ext uri="{FF2B5EF4-FFF2-40B4-BE49-F238E27FC236}">
                <a16:creationId xmlns:a16="http://schemas.microsoft.com/office/drawing/2014/main" id="{3085C06F-1A18-462E-6B42-784219B2B343}"/>
              </a:ext>
            </a:extLst>
          </p:cNvPr>
          <p:cNvSpPr/>
          <p:nvPr/>
        </p:nvSpPr>
        <p:spPr>
          <a:xfrm>
            <a:off x="1501205" y="4542949"/>
            <a:ext cx="4006510" cy="518095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◆月々</a:t>
            </a:r>
            <a:r>
              <a:rPr lang="ja-JP" altLang="en-US" sz="12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￥</a:t>
            </a:r>
            <a:r>
              <a:rPr lang="en-US" altLang="ja-JP" sz="12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5,500</a:t>
            </a:r>
            <a:r>
              <a:rPr lang="ja-JP" altLang="en-US" sz="12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lang="ja-JP" altLang="en-US" sz="105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</a:t>
            </a:r>
            <a:r>
              <a:rPr lang="en-US" altLang="ja-JP" sz="105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12</a:t>
            </a:r>
            <a:r>
              <a:rPr lang="ja-JP" altLang="en-US" sz="105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カ月合計￥</a:t>
            </a:r>
            <a:r>
              <a:rPr lang="en-US" altLang="ja-JP" sz="105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66,000</a:t>
            </a:r>
            <a:r>
              <a:rPr lang="ja-JP" altLang="en-US" sz="105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）</a:t>
            </a:r>
            <a:endParaRPr lang="en-US" altLang="ja-JP" sz="105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highlight>
                  <a:srgbClr val="FFFF00"/>
                </a:highlight>
                <a:latin typeface="+mn-ea"/>
              </a:rPr>
              <a:t>ゆうちょ銀行口座を登録頂き、毎月</a:t>
            </a:r>
            <a:r>
              <a:rPr lang="en-US" altLang="ja-JP" sz="1050" dirty="0">
                <a:solidFill>
                  <a:schemeClr val="tx1"/>
                </a:solidFill>
                <a:highlight>
                  <a:srgbClr val="FFFF00"/>
                </a:highlight>
                <a:latin typeface="+mn-ea"/>
              </a:rPr>
              <a:t>27</a:t>
            </a:r>
            <a:r>
              <a:rPr lang="ja-JP" altLang="en-US" sz="1050" dirty="0">
                <a:solidFill>
                  <a:schemeClr val="tx1"/>
                </a:solidFill>
                <a:highlight>
                  <a:srgbClr val="FFFF00"/>
                </a:highlight>
                <a:latin typeface="+mn-ea"/>
              </a:rPr>
              <a:t>日に次月会費をお引落し</a:t>
            </a:r>
            <a:endParaRPr lang="en-US" altLang="ja-JP" sz="1050" dirty="0">
              <a:solidFill>
                <a:schemeClr val="tx1"/>
              </a:solidFill>
              <a:highlight>
                <a:srgbClr val="FFFF00"/>
              </a:highlight>
              <a:latin typeface="+mn-ea"/>
            </a:endParaRPr>
          </a:p>
        </p:txBody>
      </p:sp>
      <p:sp>
        <p:nvSpPr>
          <p:cNvPr id="70" name="加算記号 69">
            <a:extLst>
              <a:ext uri="{FF2B5EF4-FFF2-40B4-BE49-F238E27FC236}">
                <a16:creationId xmlns:a16="http://schemas.microsoft.com/office/drawing/2014/main" id="{BDDA4305-C3E8-1740-3823-FED0D5008DBB}"/>
              </a:ext>
            </a:extLst>
          </p:cNvPr>
          <p:cNvSpPr/>
          <p:nvPr/>
        </p:nvSpPr>
        <p:spPr>
          <a:xfrm>
            <a:off x="5559223" y="5391147"/>
            <a:ext cx="293546" cy="293546"/>
          </a:xfrm>
          <a:prstGeom prst="mathPlus">
            <a:avLst/>
          </a:prstGeom>
          <a:solidFill>
            <a:schemeClr val="tx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BEF5013A-863D-21D2-2B83-FAF9F6837C43}"/>
              </a:ext>
            </a:extLst>
          </p:cNvPr>
          <p:cNvSpPr txBox="1"/>
          <p:nvPr/>
        </p:nvSpPr>
        <p:spPr>
          <a:xfrm>
            <a:off x="523993" y="2733578"/>
            <a:ext cx="4983723" cy="276999"/>
          </a:xfrm>
          <a:prstGeom prst="rect">
            <a:avLst/>
          </a:prstGeom>
          <a:solidFill>
            <a:srgbClr val="0000CC">
              <a:alpha val="97000"/>
            </a:srgbClr>
          </a:solidFill>
          <a:ln w="38100">
            <a:solidFill>
              <a:schemeClr val="bg1">
                <a:lumMod val="75000"/>
              </a:schemeClr>
            </a:solidFill>
          </a:ln>
          <a:effectLst>
            <a:softEdge rad="254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練習会参加費</a:t>
            </a:r>
            <a:r>
              <a:rPr lang="ja-JP" altLang="en-US" sz="9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（消費税含）</a:t>
            </a:r>
            <a:endParaRPr kumimoji="1" lang="ja-JP" altLang="en-US" sz="9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407F5021-0E91-4076-1C29-6E83EDFC5EF4}"/>
              </a:ext>
            </a:extLst>
          </p:cNvPr>
          <p:cNvSpPr txBox="1"/>
          <p:nvPr/>
        </p:nvSpPr>
        <p:spPr>
          <a:xfrm>
            <a:off x="596580" y="2740382"/>
            <a:ext cx="850585" cy="253916"/>
          </a:xfrm>
          <a:prstGeom prst="rect">
            <a:avLst/>
          </a:prstGeom>
          <a:noFill/>
          <a:effectLst>
            <a:softEdge rad="25400"/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カテゴリー</a:t>
            </a:r>
          </a:p>
        </p:txBody>
      </p:sp>
      <p:sp>
        <p:nvSpPr>
          <p:cNvPr id="77" name="四角形: 角を丸くする 76">
            <a:extLst>
              <a:ext uri="{FF2B5EF4-FFF2-40B4-BE49-F238E27FC236}">
                <a16:creationId xmlns:a16="http://schemas.microsoft.com/office/drawing/2014/main" id="{DC79534A-2105-D1A4-49CB-F98B61B385C8}"/>
              </a:ext>
            </a:extLst>
          </p:cNvPr>
          <p:cNvSpPr/>
          <p:nvPr/>
        </p:nvSpPr>
        <p:spPr>
          <a:xfrm>
            <a:off x="3646963" y="5231268"/>
            <a:ext cx="1713103" cy="633172"/>
          </a:xfrm>
          <a:prstGeom prst="roundRect">
            <a:avLst>
              <a:gd name="adj" fmla="val 1320"/>
            </a:avLst>
          </a:prstGeom>
          <a:solidFill>
            <a:schemeClr val="bg1">
              <a:lumMod val="95000"/>
            </a:schemeClr>
          </a:solidFill>
          <a:ln w="19050">
            <a:noFill/>
          </a:ln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50" dirty="0">
                <a:solidFill>
                  <a:schemeClr val="tx1"/>
                </a:solidFill>
              </a:rPr>
              <a:t>1</a:t>
            </a:r>
            <a:r>
              <a:rPr lang="ja-JP" altLang="en-US" sz="1050" dirty="0">
                <a:solidFill>
                  <a:schemeClr val="tx1"/>
                </a:solidFill>
              </a:rPr>
              <a:t>枚あたり￥</a:t>
            </a:r>
            <a:r>
              <a:rPr lang="en-US" altLang="ja-JP" sz="1050" dirty="0">
                <a:solidFill>
                  <a:schemeClr val="tx1"/>
                </a:solidFill>
              </a:rPr>
              <a:t>2,400</a:t>
            </a:r>
          </a:p>
          <a:p>
            <a:r>
              <a:rPr lang="ja-JP" altLang="en-US" sz="1050" dirty="0">
                <a:solidFill>
                  <a:schemeClr val="tx1"/>
                </a:solidFill>
              </a:rPr>
              <a:t>＋￥</a:t>
            </a:r>
            <a:r>
              <a:rPr lang="en-US" altLang="ja-JP" sz="1050" dirty="0">
                <a:solidFill>
                  <a:schemeClr val="tx1"/>
                </a:solidFill>
              </a:rPr>
              <a:t>500</a:t>
            </a:r>
            <a:r>
              <a:rPr lang="ja-JP" altLang="en-US" sz="1050" dirty="0">
                <a:solidFill>
                  <a:schemeClr val="tx1"/>
                </a:solidFill>
              </a:rPr>
              <a:t>（クーポンの発行郵送事務費用として）　　</a:t>
            </a:r>
            <a:endParaRPr lang="en-US" altLang="ja-JP" sz="1050" b="1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E82C9095-0DFA-DD08-109B-06EF1325315B}"/>
              </a:ext>
            </a:extLst>
          </p:cNvPr>
          <p:cNvSpPr txBox="1"/>
          <p:nvPr/>
        </p:nvSpPr>
        <p:spPr>
          <a:xfrm>
            <a:off x="5930187" y="2981535"/>
            <a:ext cx="369332" cy="3647738"/>
          </a:xfrm>
          <a:prstGeom prst="rect">
            <a:avLst/>
          </a:prstGeom>
          <a:solidFill>
            <a:srgbClr val="00B050">
              <a:alpha val="96863"/>
            </a:srgbClr>
          </a:solidFill>
          <a:ln w="57150">
            <a:solidFill>
              <a:schemeClr val="bg1">
                <a:lumMod val="85000"/>
              </a:schemeClr>
            </a:solidFill>
          </a:ln>
          <a:effectLst>
            <a:softEdge rad="38100"/>
          </a:effectLst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年会費　Ａ　または　Ｂ</a:t>
            </a:r>
          </a:p>
        </p:txBody>
      </p:sp>
      <p:sp>
        <p:nvSpPr>
          <p:cNvPr id="10" name="object 19">
            <a:extLst>
              <a:ext uri="{FF2B5EF4-FFF2-40B4-BE49-F238E27FC236}">
                <a16:creationId xmlns:a16="http://schemas.microsoft.com/office/drawing/2014/main" id="{EBA13782-D257-D42F-CEC3-C441D9D378A3}"/>
              </a:ext>
            </a:extLst>
          </p:cNvPr>
          <p:cNvSpPr txBox="1"/>
          <p:nvPr/>
        </p:nvSpPr>
        <p:spPr>
          <a:xfrm>
            <a:off x="2701873" y="6959955"/>
            <a:ext cx="378422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60"/>
            <a:r>
              <a:rPr lang="ja-JP" altLang="en-US" sz="1000" spc="2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  <a:cs typeface="ＤＦ平成ゴシック体W5"/>
              </a:rPr>
              <a:t>事務局運営費・スポーツ安全保険料として（毎年度更新）</a:t>
            </a:r>
            <a:endParaRPr sz="1000" baseline="5555" dirty="0">
              <a:latin typeface="ＤＦ平成ゴシック体W5" panose="020B0509000000000000" pitchFamily="49" charset="-128"/>
              <a:ea typeface="ＤＦ平成ゴシック体W5" panose="020B0509000000000000" pitchFamily="49" charset="-128"/>
              <a:cs typeface="ＤＦ平成ゴシック体W5"/>
            </a:endParaRPr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9D40F4F6-90CD-BA93-C2FB-2AC9D9CE70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688759"/>
              </p:ext>
            </p:extLst>
          </p:nvPr>
        </p:nvGraphicFramePr>
        <p:xfrm>
          <a:off x="518558" y="7172853"/>
          <a:ext cx="5820884" cy="884416"/>
        </p:xfrm>
        <a:graphic>
          <a:graphicData uri="http://schemas.openxmlformats.org/drawingml/2006/table">
            <a:tbl>
              <a:tblPr/>
              <a:tblGrid>
                <a:gridCol w="1458288">
                  <a:extLst>
                    <a:ext uri="{9D8B030D-6E8A-4147-A177-3AD203B41FA5}">
                      <a16:colId xmlns:a16="http://schemas.microsoft.com/office/drawing/2014/main" val="271858533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3358506993"/>
                    </a:ext>
                  </a:extLst>
                </a:gridCol>
                <a:gridCol w="3709453">
                  <a:extLst>
                    <a:ext uri="{9D8B030D-6E8A-4147-A177-3AD203B41FA5}">
                      <a16:colId xmlns:a16="http://schemas.microsoft.com/office/drawing/2014/main" val="759552839"/>
                    </a:ext>
                  </a:extLst>
                </a:gridCol>
              </a:tblGrid>
              <a:tr h="31606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</a:rPr>
                        <a:t>年会費 </a:t>
                      </a:r>
                      <a:r>
                        <a:rPr lang="ja-JP" alt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</a:rPr>
                        <a:t>区分</a:t>
                      </a:r>
                      <a:endParaRPr lang="ja-JP" alt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ＤＦ特太ゴシック体" panose="020B0509000000000000" pitchFamily="49" charset="-128"/>
                        <a:ea typeface="ＤＦ特太ゴシック体" panose="020B0509000000000000" pitchFamily="49" charset="-128"/>
                      </a:endParaRPr>
                    </a:p>
                  </a:txBody>
                  <a:tcPr marL="6516" marR="6516" marT="6516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</a:rPr>
                        <a:t>金 額</a:t>
                      </a:r>
                    </a:p>
                  </a:txBody>
                  <a:tcPr marL="6516" marR="6516" marT="6516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</a:rPr>
                        <a:t>説　明</a:t>
                      </a:r>
                    </a:p>
                  </a:txBody>
                  <a:tcPr marL="6516" marR="6516" marT="6516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969271"/>
                  </a:ext>
                </a:extLst>
              </a:tr>
              <a:tr h="311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</a:rPr>
                        <a:t>Ａ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</a:rPr>
                        <a:t>アドバンス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</a:rPr>
                        <a:t>】</a:t>
                      </a:r>
                    </a:p>
                  </a:txBody>
                  <a:tcPr marL="6516" marR="6516" marT="6516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 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¥10,000</a:t>
                      </a:r>
                    </a:p>
                  </a:txBody>
                  <a:tcPr marL="6516" marR="6516" marT="6516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予定表・クラブ会報・アドバイス資料「ウィンドスプリント」　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【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郵送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】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6516" marR="6516" marT="6516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8027085"/>
                  </a:ext>
                </a:extLst>
              </a:tr>
              <a:tr h="25722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</a:rPr>
                        <a:t>Ｂ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</a:rPr>
                        <a:t>ベーシック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</a:rPr>
                        <a:t>】</a:t>
                      </a:r>
                    </a:p>
                  </a:txBody>
                  <a:tcPr marL="6516" marR="6516" marT="6516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   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¥7,000</a:t>
                      </a:r>
                      <a:endParaRPr lang="en-US" altLang="ja-JP" sz="1200" b="0" i="0" u="none" strike="noStrike" dirty="0">
                        <a:solidFill>
                          <a:srgbClr val="FF0000"/>
                        </a:solidFill>
                        <a:effectLst/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</a:txBody>
                  <a:tcPr marL="6516" marR="6516" marT="6516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予定表・クラブ会報　　ＨＰよりご自身で取得</a:t>
                      </a:r>
                    </a:p>
                  </a:txBody>
                  <a:tcPr marL="6516" marR="6516" marT="6516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1712148"/>
                  </a:ext>
                </a:extLst>
              </a:tr>
            </a:tbl>
          </a:graphicData>
        </a:graphic>
      </p:graphicFrame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22FFE27-95DE-C3F1-E06C-AC20EFE50178}"/>
              </a:ext>
            </a:extLst>
          </p:cNvPr>
          <p:cNvSpPr/>
          <p:nvPr/>
        </p:nvSpPr>
        <p:spPr>
          <a:xfrm>
            <a:off x="523993" y="6747958"/>
            <a:ext cx="2093063" cy="365885"/>
          </a:xfrm>
          <a:prstGeom prst="rect">
            <a:avLst/>
          </a:prstGeom>
          <a:solidFill>
            <a:srgbClr val="00B050"/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年会費</a:t>
            </a:r>
            <a:r>
              <a:rPr lang="ja-JP" altLang="en-US" sz="10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（非課税）</a:t>
            </a:r>
            <a:endParaRPr lang="ja-JP" altLang="en-US" sz="12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7" name="加算記号 16">
            <a:extLst>
              <a:ext uri="{FF2B5EF4-FFF2-40B4-BE49-F238E27FC236}">
                <a16:creationId xmlns:a16="http://schemas.microsoft.com/office/drawing/2014/main" id="{FC52B818-0E09-C84E-1D38-6F0CC39C9EA2}"/>
              </a:ext>
            </a:extLst>
          </p:cNvPr>
          <p:cNvSpPr/>
          <p:nvPr/>
        </p:nvSpPr>
        <p:spPr>
          <a:xfrm>
            <a:off x="3126767" y="2376394"/>
            <a:ext cx="276998" cy="276998"/>
          </a:xfrm>
          <a:prstGeom prst="mathPlus">
            <a:avLst/>
          </a:prstGeom>
          <a:solidFill>
            <a:schemeClr val="tx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4651F853-1794-5EE9-BBA1-00A0EA573A24}"/>
              </a:ext>
            </a:extLst>
          </p:cNvPr>
          <p:cNvSpPr/>
          <p:nvPr/>
        </p:nvSpPr>
        <p:spPr>
          <a:xfrm>
            <a:off x="638716" y="1533981"/>
            <a:ext cx="1024873" cy="246277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定期練習会</a:t>
            </a: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75555D1E-0BFD-5912-1D69-5D1D9202095A}"/>
              </a:ext>
            </a:extLst>
          </p:cNvPr>
          <p:cNvSpPr/>
          <p:nvPr/>
        </p:nvSpPr>
        <p:spPr>
          <a:xfrm>
            <a:off x="638715" y="2019586"/>
            <a:ext cx="1024873" cy="246277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イベント</a:t>
            </a: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579BD27F-8CCB-14C3-25B3-1F1B70EF3F19}"/>
              </a:ext>
            </a:extLst>
          </p:cNvPr>
          <p:cNvSpPr/>
          <p:nvPr/>
        </p:nvSpPr>
        <p:spPr>
          <a:xfrm>
            <a:off x="3534074" y="3708800"/>
            <a:ext cx="1973641" cy="727495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◆</a:t>
            </a:r>
            <a:r>
              <a:rPr lang="ja-JP" altLang="en-US" sz="12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前期（</a:t>
            </a:r>
            <a:r>
              <a:rPr lang="en-US" altLang="ja-JP" sz="12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10</a:t>
            </a:r>
            <a:r>
              <a:rPr lang="ja-JP" altLang="en-US" sz="12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～</a:t>
            </a:r>
            <a:r>
              <a:rPr lang="en-US" altLang="ja-JP" sz="12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</a:t>
            </a:r>
            <a:r>
              <a:rPr lang="ja-JP" altLang="en-US" sz="12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月）</a:t>
            </a:r>
            <a:endParaRPr lang="en-US" altLang="ja-JP" sz="12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￥</a:t>
            </a:r>
            <a:r>
              <a:rPr lang="en-US" altLang="ja-JP" sz="12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29,700</a:t>
            </a:r>
            <a:r>
              <a:rPr lang="ja-JP" altLang="en-US" sz="12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lang="en-US" altLang="ja-JP" sz="1200" dirty="0">
                <a:solidFill>
                  <a:schemeClr val="tx1"/>
                </a:solidFill>
              </a:rPr>
              <a:t>19</a:t>
            </a:r>
            <a:r>
              <a:rPr lang="ja-JP" altLang="en-US" sz="1200" dirty="0">
                <a:solidFill>
                  <a:schemeClr val="tx1"/>
                </a:solidFill>
              </a:rPr>
              <a:t>～</a:t>
            </a:r>
            <a:r>
              <a:rPr lang="en-US" altLang="ja-JP" sz="1200" dirty="0">
                <a:solidFill>
                  <a:schemeClr val="tx1"/>
                </a:solidFill>
              </a:rPr>
              <a:t>36</a:t>
            </a:r>
            <a:r>
              <a:rPr lang="ja-JP" altLang="en-US" sz="800" dirty="0">
                <a:solidFill>
                  <a:schemeClr val="tx1"/>
                </a:solidFill>
              </a:rPr>
              <a:t>回目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（</a:t>
            </a:r>
            <a:r>
              <a:rPr lang="en-US" altLang="ja-JP" sz="1050" dirty="0">
                <a:solidFill>
                  <a:schemeClr val="tx1"/>
                </a:solidFill>
              </a:rPr>
              <a:t>1</a:t>
            </a:r>
            <a:r>
              <a:rPr lang="ja-JP" altLang="en-US" sz="1050" dirty="0">
                <a:solidFill>
                  <a:schemeClr val="tx1"/>
                </a:solidFill>
              </a:rPr>
              <a:t>回あたり</a:t>
            </a:r>
            <a:r>
              <a:rPr lang="ja-JP" altLang="en-US" sz="105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￥</a:t>
            </a:r>
            <a:r>
              <a:rPr lang="en-US" altLang="ja-JP" sz="105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1,650</a:t>
            </a:r>
            <a:r>
              <a:rPr lang="ja-JP" altLang="en-US" sz="1050" dirty="0">
                <a:solidFill>
                  <a:schemeClr val="tx1"/>
                </a:solidFill>
              </a:rPr>
              <a:t>）</a:t>
            </a:r>
            <a:endParaRPr lang="en-US" altLang="ja-JP" sz="105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F6ED90B-D44B-1F0F-5A5E-EC452013B5B0}"/>
              </a:ext>
            </a:extLst>
          </p:cNvPr>
          <p:cNvSpPr txBox="1"/>
          <p:nvPr/>
        </p:nvSpPr>
        <p:spPr>
          <a:xfrm>
            <a:off x="3530659" y="8276636"/>
            <a:ext cx="283682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u="sng" dirty="0">
                <a:highlight>
                  <a:srgbClr val="FFFF00"/>
                </a:highligh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■ファミリー割引制度</a:t>
            </a:r>
            <a:r>
              <a:rPr lang="ja-JP" altLang="en-US" sz="1100" dirty="0">
                <a:highlight>
                  <a:srgbClr val="FFFF00"/>
                </a:highligh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  </a:t>
            </a:r>
            <a:endParaRPr lang="en-US" altLang="ja-JP" sz="1100" dirty="0">
              <a:highlight>
                <a:srgbClr val="FFFF00"/>
              </a:highligh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1000" dirty="0">
                <a:latin typeface="+mn-ea"/>
              </a:rPr>
              <a:t>同一世帯にお住まいで２名以上でご入会される方で </a:t>
            </a:r>
            <a:r>
              <a:rPr lang="en-US" altLang="ja-JP" sz="1000" dirty="0">
                <a:solidFill>
                  <a:srgbClr val="0000CC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【</a:t>
            </a:r>
            <a:r>
              <a:rPr lang="ja-JP" altLang="en-US" sz="1000" dirty="0">
                <a:solidFill>
                  <a:srgbClr val="0000CC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全納</a:t>
            </a:r>
            <a:r>
              <a:rPr lang="en-US" altLang="ja-JP" sz="1000" dirty="0">
                <a:solidFill>
                  <a:srgbClr val="0000CC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】</a:t>
            </a:r>
            <a:r>
              <a:rPr lang="ja-JP" altLang="en-US" sz="1000" dirty="0">
                <a:latin typeface="+mn-ea"/>
              </a:rPr>
              <a:t>選択の方は</a:t>
            </a:r>
            <a:r>
              <a:rPr lang="ja-JP" altLang="en-US" sz="1000" dirty="0">
                <a:solidFill>
                  <a:srgbClr val="0000CC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「</a:t>
            </a:r>
            <a:r>
              <a:rPr lang="ja-JP" altLang="en-US" sz="1000" u="sng" dirty="0">
                <a:solidFill>
                  <a:srgbClr val="0000CC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練習会参加費</a:t>
            </a:r>
            <a:r>
              <a:rPr lang="ja-JP" altLang="en-US" sz="1000" dirty="0">
                <a:solidFill>
                  <a:srgbClr val="0000CC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」</a:t>
            </a:r>
            <a:r>
              <a:rPr lang="ja-JP" altLang="en-US" sz="1000" dirty="0">
                <a:latin typeface="+mn-ea"/>
              </a:rPr>
              <a:t>を</a:t>
            </a:r>
            <a:r>
              <a:rPr lang="ja-JP" altLang="en-US" sz="1000" b="1" u="sng" dirty="0">
                <a:latin typeface="+mn-ea"/>
              </a:rPr>
              <a:t>５％割引き（ご家族全員）</a:t>
            </a:r>
            <a:r>
              <a:rPr lang="ja-JP" altLang="en-US" sz="1000" dirty="0">
                <a:latin typeface="+mn-ea"/>
              </a:rPr>
              <a:t>させていただきます。</a:t>
            </a:r>
            <a:endParaRPr lang="en-US" altLang="ja-JP" sz="1000" dirty="0">
              <a:latin typeface="+mn-ea"/>
            </a:endParaRPr>
          </a:p>
        </p:txBody>
      </p:sp>
      <p:sp>
        <p:nvSpPr>
          <p:cNvPr id="31" name="object 8">
            <a:extLst>
              <a:ext uri="{FF2B5EF4-FFF2-40B4-BE49-F238E27FC236}">
                <a16:creationId xmlns:a16="http://schemas.microsoft.com/office/drawing/2014/main" id="{8E11753A-3FDB-282E-17A6-6505D7991424}"/>
              </a:ext>
            </a:extLst>
          </p:cNvPr>
          <p:cNvSpPr txBox="1"/>
          <p:nvPr/>
        </p:nvSpPr>
        <p:spPr>
          <a:xfrm>
            <a:off x="1720981" y="748878"/>
            <a:ext cx="4344727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60">
              <a:tabLst>
                <a:tab pos="992040" algn="l"/>
                <a:tab pos="1684350" algn="l"/>
              </a:tabLst>
            </a:pPr>
            <a:r>
              <a:rPr lang="ja-JP" altLang="en-US" sz="1100" spc="9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ＤＦ平成ゴシック体W5"/>
              </a:rPr>
              <a:t>チーム練習と、走力・目標に応じた個別性のどちらも大切にするクラブです</a:t>
            </a:r>
            <a:endParaRPr lang="en-US" altLang="ja-JP" sz="1100" spc="9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ＤＦ平成ゴシック体W5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D41867FD-8E5F-62FA-015E-394D6AD1AA47}"/>
              </a:ext>
            </a:extLst>
          </p:cNvPr>
          <p:cNvSpPr txBox="1"/>
          <p:nvPr/>
        </p:nvSpPr>
        <p:spPr>
          <a:xfrm>
            <a:off x="523993" y="8276637"/>
            <a:ext cx="2879772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highlight>
                  <a:srgbClr val="FFFF00"/>
                </a:highligh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■</a:t>
            </a:r>
            <a:r>
              <a:rPr kumimoji="1" lang="en-US" altLang="ja-JP" sz="1100" dirty="0">
                <a:highlight>
                  <a:srgbClr val="FFFF00"/>
                </a:highligh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1100" dirty="0">
                <a:highlight>
                  <a:srgbClr val="FFFF00"/>
                </a:highligh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特典</a:t>
            </a:r>
            <a:r>
              <a:rPr kumimoji="1" lang="en-US" altLang="ja-JP" sz="1100" dirty="0">
                <a:highlight>
                  <a:srgbClr val="FFFF00"/>
                </a:highligh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  <a:r>
              <a:rPr kumimoji="1" lang="ja-JP" altLang="en-US" sz="1100" b="1" dirty="0">
                <a:highlight>
                  <a:srgbClr val="FFFF00"/>
                </a:highligh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佐倉・柏</a:t>
            </a:r>
            <a:r>
              <a:rPr lang="ja-JP" altLang="en-US" sz="1100" b="1" dirty="0">
                <a:highlight>
                  <a:srgbClr val="FFFF00"/>
                </a:highligh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ご参加４回分優待 </a:t>
            </a:r>
            <a:endParaRPr lang="en-US" altLang="ja-JP" sz="1100" b="1" dirty="0">
              <a:highlight>
                <a:srgbClr val="FFFF00"/>
              </a:highligh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en-US" altLang="ja-JP" sz="1000" dirty="0">
                <a:latin typeface="+mn-ea"/>
              </a:rPr>
              <a:t>4</a:t>
            </a:r>
            <a:r>
              <a:rPr lang="ja-JP" altLang="en-US" sz="1000" dirty="0">
                <a:latin typeface="+mn-ea"/>
              </a:rPr>
              <a:t>月更新・ご入会で</a:t>
            </a:r>
            <a:r>
              <a:rPr lang="en-US" altLang="ja-JP" sz="1000" dirty="0">
                <a:solidFill>
                  <a:srgbClr val="0000CC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【</a:t>
            </a:r>
            <a:r>
              <a:rPr lang="ja-JP" altLang="en-US" sz="1000" dirty="0">
                <a:solidFill>
                  <a:srgbClr val="0000CC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全納</a:t>
            </a:r>
            <a:r>
              <a:rPr lang="en-US" altLang="ja-JP" sz="1000" dirty="0">
                <a:solidFill>
                  <a:srgbClr val="0000CC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】</a:t>
            </a:r>
            <a:r>
              <a:rPr lang="ja-JP" altLang="en-US" sz="1000" dirty="0">
                <a:latin typeface="+mn-ea"/>
              </a:rPr>
              <a:t>選択の方に進呈。ご都合よろしい日に佐倉・柏定期練習会にご参加いただけます（競技場等使用料は別途お納めください）</a:t>
            </a:r>
            <a:endParaRPr kumimoji="1" lang="ja-JP" altLang="en-US" sz="1000" dirty="0">
              <a:latin typeface="+mn-ea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296DF2C-EA00-FEA6-D16F-4CCBBDF4B7F0}"/>
              </a:ext>
            </a:extLst>
          </p:cNvPr>
          <p:cNvSpPr/>
          <p:nvPr/>
        </p:nvSpPr>
        <p:spPr>
          <a:xfrm>
            <a:off x="515444" y="8124728"/>
            <a:ext cx="1136604" cy="201774"/>
          </a:xfrm>
          <a:prstGeom prst="rect">
            <a:avLst/>
          </a:prstGeom>
          <a:solidFill>
            <a:schemeClr val="tx1"/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優待特典</a:t>
            </a: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2FD899B3-FDE8-576D-2760-D1C89B44EAF0}"/>
              </a:ext>
            </a:extLst>
          </p:cNvPr>
          <p:cNvSpPr/>
          <p:nvPr/>
        </p:nvSpPr>
        <p:spPr>
          <a:xfrm>
            <a:off x="654100" y="5607922"/>
            <a:ext cx="1309779" cy="842326"/>
          </a:xfrm>
          <a:prstGeom prst="roundRect">
            <a:avLst>
              <a:gd name="adj" fmla="val 3456"/>
            </a:avLst>
          </a:prstGeom>
          <a:solidFill>
            <a:schemeClr val="bg1"/>
          </a:solidFill>
          <a:ln w="0">
            <a:noFill/>
            <a:prstDash val="sysDash"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>
                <a:solidFill>
                  <a:schemeClr val="tx1"/>
                </a:solidFill>
                <a:latin typeface="+mn-ea"/>
              </a:rPr>
              <a:t>いずれかの枚数を予めご購入いただきます。全て利用し終えてからの</a:t>
            </a:r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追加ご参加については、その都度現金</a:t>
            </a:r>
            <a:r>
              <a:rPr lang="ja-JP" altLang="en-US" sz="800" dirty="0">
                <a:solidFill>
                  <a:schemeClr val="tx1"/>
                </a:solidFill>
                <a:latin typeface="+mn-ea"/>
              </a:rPr>
              <a:t>￥</a:t>
            </a:r>
            <a:r>
              <a:rPr lang="en-US" altLang="ja-JP" sz="800" dirty="0">
                <a:solidFill>
                  <a:schemeClr val="tx1"/>
                </a:solidFill>
                <a:latin typeface="+mn-ea"/>
              </a:rPr>
              <a:t>2,400</a:t>
            </a:r>
            <a:r>
              <a:rPr lang="ja-JP" altLang="en-US" sz="800" dirty="0">
                <a:solidFill>
                  <a:schemeClr val="tx1"/>
                </a:solidFill>
                <a:latin typeface="+mn-ea"/>
              </a:rPr>
              <a:t>を</a:t>
            </a:r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お納めください。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220854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テキスト ボックス 26"/>
          <p:cNvSpPr txBox="1"/>
          <p:nvPr/>
        </p:nvSpPr>
        <p:spPr>
          <a:xfrm>
            <a:off x="-1" y="-17937"/>
            <a:ext cx="1552569" cy="64633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お申込</a:t>
            </a:r>
            <a:endParaRPr lang="en-US" altLang="ja-JP" dirty="0">
              <a:solidFill>
                <a:prstClr val="white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お振込先</a:t>
            </a:r>
            <a:endParaRPr lang="en-US" altLang="ja-JP" dirty="0">
              <a:solidFill>
                <a:prstClr val="white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-1" y="615400"/>
            <a:ext cx="654663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+mn-ea"/>
              </a:rPr>
              <a:t>　　 </a:t>
            </a:r>
            <a:r>
              <a:rPr lang="ja-JP" altLang="en-US" sz="1400" dirty="0">
                <a:latin typeface="+mn-ea"/>
              </a:rPr>
              <a:t>　</a:t>
            </a:r>
            <a:r>
              <a:rPr kumimoji="1" lang="en-US" altLang="ja-JP" sz="1400" dirty="0">
                <a:latin typeface="+mn-ea"/>
              </a:rPr>
              <a:t>『</a:t>
            </a:r>
            <a:r>
              <a:rPr kumimoji="1" lang="ja-JP" altLang="en-US" sz="1400" dirty="0">
                <a:latin typeface="+mn-ea"/>
              </a:rPr>
              <a:t>年会費</a:t>
            </a:r>
            <a:r>
              <a:rPr kumimoji="1" lang="en-US" altLang="ja-JP" sz="1400" dirty="0">
                <a:latin typeface="+mn-ea"/>
              </a:rPr>
              <a:t>』</a:t>
            </a:r>
            <a:r>
              <a:rPr kumimoji="1" lang="ja-JP" altLang="en-US" sz="1400" dirty="0">
                <a:latin typeface="+mn-ea"/>
              </a:rPr>
              <a:t>と</a:t>
            </a:r>
            <a:r>
              <a:rPr kumimoji="1" lang="en-US" altLang="ja-JP" sz="1400" dirty="0">
                <a:latin typeface="+mn-ea"/>
              </a:rPr>
              <a:t>『</a:t>
            </a:r>
            <a:r>
              <a:rPr kumimoji="1" lang="ja-JP" altLang="en-US" sz="1400" dirty="0">
                <a:latin typeface="+mn-ea"/>
              </a:rPr>
              <a:t>練習会参加費</a:t>
            </a:r>
            <a:r>
              <a:rPr kumimoji="1" lang="en-US" altLang="ja-JP" sz="1400" dirty="0">
                <a:latin typeface="+mn-ea"/>
              </a:rPr>
              <a:t>』</a:t>
            </a:r>
            <a:r>
              <a:rPr kumimoji="1" lang="ja-JP" altLang="en-US" sz="1400" dirty="0">
                <a:latin typeface="+mn-ea"/>
              </a:rPr>
              <a:t>  の合計金額を以下の口座へお振込願います。 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b="1" dirty="0">
                <a:latin typeface="+mn-ea"/>
              </a:rPr>
              <a:t>   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       </a:t>
            </a:r>
            <a:r>
              <a:rPr kumimoji="1" lang="en-US" altLang="ja-JP" sz="1400" dirty="0">
                <a:latin typeface="+mn-ea"/>
              </a:rPr>
              <a:t>【</a:t>
            </a:r>
            <a:r>
              <a:rPr kumimoji="1" lang="ja-JP" altLang="en-US" sz="1400" dirty="0">
                <a:latin typeface="+mn-ea"/>
              </a:rPr>
              <a:t>銀行名</a:t>
            </a:r>
            <a:r>
              <a:rPr kumimoji="1" lang="en-US" altLang="ja-JP" sz="1400" dirty="0">
                <a:latin typeface="+mn-ea"/>
              </a:rPr>
              <a:t>】</a:t>
            </a:r>
            <a:r>
              <a:rPr kumimoji="1" lang="ja-JP" altLang="en-US" sz="1400" dirty="0">
                <a:latin typeface="+mn-ea"/>
              </a:rPr>
              <a:t>  三井住友銀行  </a:t>
            </a:r>
            <a:r>
              <a:rPr kumimoji="1" lang="en-US" altLang="ja-JP" sz="1400" dirty="0">
                <a:latin typeface="+mn-ea"/>
              </a:rPr>
              <a:t>【</a:t>
            </a:r>
            <a:r>
              <a:rPr kumimoji="1" lang="ja-JP" altLang="en-US" sz="1400" dirty="0">
                <a:latin typeface="+mn-ea"/>
              </a:rPr>
              <a:t>支店名</a:t>
            </a:r>
            <a:r>
              <a:rPr kumimoji="1" lang="en-US" altLang="ja-JP" sz="1400" dirty="0">
                <a:latin typeface="+mn-ea"/>
              </a:rPr>
              <a:t>】</a:t>
            </a:r>
            <a:r>
              <a:rPr kumimoji="1" lang="ja-JP" altLang="en-US" sz="1400" dirty="0">
                <a:latin typeface="+mn-ea"/>
              </a:rPr>
              <a:t>佐倉支店  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       </a:t>
            </a:r>
            <a:r>
              <a:rPr kumimoji="1" lang="en-US" altLang="ja-JP" sz="1400" dirty="0">
                <a:latin typeface="+mn-ea"/>
              </a:rPr>
              <a:t>【</a:t>
            </a:r>
            <a:r>
              <a:rPr kumimoji="1" lang="ja-JP" altLang="en-US" sz="1400" dirty="0">
                <a:latin typeface="+mn-ea"/>
              </a:rPr>
              <a:t>口座番号</a:t>
            </a:r>
            <a:r>
              <a:rPr kumimoji="1" lang="en-US" altLang="ja-JP" sz="1400" dirty="0">
                <a:latin typeface="+mn-ea"/>
              </a:rPr>
              <a:t>】</a:t>
            </a:r>
            <a:r>
              <a:rPr kumimoji="1" lang="ja-JP" altLang="en-US" sz="1400" dirty="0">
                <a:latin typeface="+mn-ea"/>
              </a:rPr>
              <a:t> 普通  ６８６５４９５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       </a:t>
            </a:r>
            <a:r>
              <a:rPr kumimoji="1" lang="en-US" altLang="ja-JP" sz="1400" dirty="0">
                <a:latin typeface="+mn-ea"/>
              </a:rPr>
              <a:t>【</a:t>
            </a:r>
            <a:r>
              <a:rPr kumimoji="1" lang="ja-JP" altLang="en-US" sz="1400" dirty="0">
                <a:latin typeface="+mn-ea"/>
              </a:rPr>
              <a:t>口座名</a:t>
            </a:r>
            <a:r>
              <a:rPr kumimoji="1" lang="en-US" altLang="ja-JP" sz="1400" dirty="0">
                <a:latin typeface="+mn-ea"/>
              </a:rPr>
              <a:t>】</a:t>
            </a:r>
            <a:r>
              <a:rPr kumimoji="1" lang="ja-JP" altLang="en-US" sz="1400" dirty="0">
                <a:latin typeface="+mn-ea"/>
              </a:rPr>
              <a:t>  特定非営利活動法人 ニッポンランナーズ</a:t>
            </a:r>
            <a:endParaRPr kumimoji="1" lang="en-US" altLang="ja-JP" sz="1400" dirty="0">
              <a:latin typeface="+mn-ea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6CDB41FF-E9AE-4F58-8238-20C911980678}"/>
              </a:ext>
            </a:extLst>
          </p:cNvPr>
          <p:cNvSpPr txBox="1"/>
          <p:nvPr/>
        </p:nvSpPr>
        <p:spPr>
          <a:xfrm>
            <a:off x="2116622" y="27267"/>
            <a:ext cx="231338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+mn-ea"/>
              </a:rPr>
              <a:t>新規ご入会</a:t>
            </a:r>
            <a:endParaRPr kumimoji="1" lang="en-US" altLang="ja-JP" sz="2400" b="1" dirty="0">
              <a:latin typeface="+mn-ea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6DBDA24C-E40E-86F1-F267-5FCE55652F5E}"/>
              </a:ext>
            </a:extLst>
          </p:cNvPr>
          <p:cNvSpPr/>
          <p:nvPr/>
        </p:nvSpPr>
        <p:spPr>
          <a:xfrm>
            <a:off x="0" y="1784951"/>
            <a:ext cx="6858000" cy="235249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月払い</a:t>
            </a:r>
            <a:r>
              <a:rPr lang="en-US" altLang="ja-JP" sz="12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  <a:r>
              <a:rPr lang="ja-JP" altLang="en-US" sz="12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選択された方へは改めて「ゆうちょ銀行」口座登録の連絡をさせていただきます。</a:t>
            </a:r>
            <a:endParaRPr kumimoji="1" lang="ja-JP" altLang="en-US" sz="14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87C6443-AA75-3A22-EC8F-FB8D39D7C693}"/>
              </a:ext>
            </a:extLst>
          </p:cNvPr>
          <p:cNvSpPr txBox="1"/>
          <p:nvPr/>
        </p:nvSpPr>
        <p:spPr>
          <a:xfrm>
            <a:off x="1" y="2278563"/>
            <a:ext cx="1552568" cy="3693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活動の補足</a:t>
            </a:r>
            <a:endParaRPr lang="en-US" altLang="ja-JP" dirty="0">
              <a:solidFill>
                <a:prstClr val="white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691582C-E8E6-5C1D-9846-5B15989F3361}"/>
              </a:ext>
            </a:extLst>
          </p:cNvPr>
          <p:cNvSpPr txBox="1"/>
          <p:nvPr/>
        </p:nvSpPr>
        <p:spPr>
          <a:xfrm>
            <a:off x="-2" y="2755458"/>
            <a:ext cx="374468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05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◆施設使用料</a:t>
            </a:r>
            <a:r>
              <a:rPr lang="ja-JP" altLang="en-US" sz="105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の個人負担    </a:t>
            </a:r>
            <a:endParaRPr lang="en-US" altLang="ja-JP" sz="105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1050" dirty="0"/>
              <a:t>　施設使用料は</a:t>
            </a:r>
            <a:r>
              <a:rPr lang="ja-JP" altLang="ja-JP" sz="1050" dirty="0"/>
              <a:t>会員の皆様にご負担いただく形になります。</a:t>
            </a:r>
            <a:endParaRPr lang="en-US" altLang="ja-JP" sz="1050" dirty="0"/>
          </a:p>
          <a:p>
            <a:r>
              <a:rPr lang="ja-JP" altLang="en-US" sz="1050" dirty="0"/>
              <a:t>　■東京体育館・陸上競技場　</a:t>
            </a:r>
            <a:r>
              <a:rPr lang="en-US" altLang="ja-JP" sz="1050" dirty="0"/>
              <a:t>2</a:t>
            </a:r>
            <a:r>
              <a:rPr lang="ja-JP" altLang="en-US" sz="1050" dirty="0"/>
              <a:t>時間</a:t>
            </a:r>
            <a:r>
              <a:rPr lang="en-US" altLang="ja-JP" sz="1050" dirty="0"/>
              <a:t>\200</a:t>
            </a:r>
            <a:r>
              <a:rPr lang="ja-JP" altLang="en-US" sz="1050" dirty="0"/>
              <a:t>（超過</a:t>
            </a:r>
            <a:r>
              <a:rPr lang="en-US" altLang="ja-JP" sz="1050" dirty="0"/>
              <a:t>1</a:t>
            </a:r>
            <a:r>
              <a:rPr lang="ja-JP" altLang="en-US" sz="1050" dirty="0"/>
              <a:t>時間￥</a:t>
            </a:r>
            <a:r>
              <a:rPr lang="en-US" altLang="ja-JP" sz="1050" dirty="0"/>
              <a:t>100</a:t>
            </a:r>
            <a:r>
              <a:rPr lang="ja-JP" altLang="en-US" sz="1050" dirty="0"/>
              <a:t>）</a:t>
            </a:r>
            <a:endParaRPr lang="en-US" altLang="ja-JP" sz="1050" dirty="0"/>
          </a:p>
          <a:p>
            <a:r>
              <a:rPr lang="ja-JP" altLang="en-US" sz="1050" dirty="0"/>
              <a:t>　■神宮外苑の場合　（ご自身で管理）</a:t>
            </a:r>
            <a:endParaRPr lang="en-US" altLang="ja-JP" sz="1050" dirty="0"/>
          </a:p>
          <a:p>
            <a:r>
              <a:rPr lang="ja-JP" altLang="en-US" sz="1050" dirty="0"/>
              <a:t>　　 「東京体育館」ランステ利用　　駅のコインロッカー など</a:t>
            </a:r>
            <a:endParaRPr lang="en-US" altLang="ja-JP" sz="1050" dirty="0"/>
          </a:p>
          <a:p>
            <a:r>
              <a:rPr lang="ja-JP" altLang="en-US" sz="1050" dirty="0"/>
              <a:t>　　拠点にはシートを敷きますが、荷物番はおりません。</a:t>
            </a:r>
            <a:endParaRPr lang="en-US" altLang="ja-JP" sz="1050" dirty="0"/>
          </a:p>
          <a:p>
            <a:r>
              <a:rPr lang="ja-JP" altLang="en-US" sz="1050" dirty="0"/>
              <a:t>　　ご自身で更衣を済ませ、荷物を保管。練習に必要な物を　</a:t>
            </a:r>
            <a:endParaRPr lang="en-US" altLang="ja-JP" sz="1050" dirty="0"/>
          </a:p>
          <a:p>
            <a:r>
              <a:rPr lang="ja-JP" altLang="en-US" sz="1050" dirty="0"/>
              <a:t>　　持って集合してください。</a:t>
            </a:r>
            <a:endParaRPr lang="en-US" altLang="ja-JP" sz="1050" dirty="0"/>
          </a:p>
          <a:p>
            <a:r>
              <a:rPr lang="ja-JP" altLang="en-US" sz="1050" dirty="0"/>
              <a:t>   　</a:t>
            </a:r>
            <a:endParaRPr lang="ja-JP" altLang="ja-JP" sz="1050" dirty="0">
              <a:solidFill>
                <a:srgbClr val="FF0000"/>
              </a:solidFill>
            </a:endParaRPr>
          </a:p>
          <a:p>
            <a:r>
              <a:rPr lang="en-US" altLang="ja-JP" sz="105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◆</a:t>
            </a:r>
            <a:r>
              <a:rPr lang="ja-JP" altLang="en-US" sz="105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天候による開催判断</a:t>
            </a:r>
            <a:endParaRPr lang="en-US" altLang="ja-JP" sz="105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1050" dirty="0"/>
              <a:t>雨天、または雨が予想される日には中止とします。年間</a:t>
            </a:r>
            <a:r>
              <a:rPr lang="en-US" altLang="ja-JP" sz="1050" dirty="0"/>
              <a:t>36</a:t>
            </a:r>
            <a:r>
              <a:rPr lang="ja-JP" altLang="en-US" sz="1050" dirty="0"/>
              <a:t>回を下回る状況の場合には補助日程を組ませていただきます。中止判断は前日もしくは当日の</a:t>
            </a:r>
            <a:r>
              <a:rPr lang="en-US" altLang="ja-JP" sz="1050" dirty="0"/>
              <a:t>15</a:t>
            </a:r>
            <a:r>
              <a:rPr lang="ja-JP" altLang="en-US" sz="1050" dirty="0"/>
              <a:t>時を基準とし、配信させていただきます。</a:t>
            </a:r>
            <a:endParaRPr lang="en-US" altLang="ja-JP" sz="1050" dirty="0"/>
          </a:p>
          <a:p>
            <a:r>
              <a:rPr lang="ja-JP" altLang="en-US" sz="1050" dirty="0"/>
              <a:t>＞</a:t>
            </a:r>
            <a:r>
              <a:rPr lang="ja-JP" altLang="ja-JP" sz="1050" dirty="0"/>
              <a:t>活動当日・直前の問い合わせなど</a:t>
            </a:r>
            <a:r>
              <a:rPr lang="ja-JP" altLang="en-US" sz="1050" dirty="0"/>
              <a:t>  </a:t>
            </a:r>
            <a:endParaRPr lang="en-US" altLang="ja-JP" sz="1050" dirty="0"/>
          </a:p>
          <a:p>
            <a:r>
              <a:rPr lang="ja-JP" altLang="en-US" sz="1050" dirty="0">
                <a:solidFill>
                  <a:srgbClr val="FF0000"/>
                </a:solidFill>
              </a:rPr>
              <a:t>　　📱 </a:t>
            </a:r>
            <a:r>
              <a:rPr lang="ja-JP" altLang="en-US" sz="1050" b="1" dirty="0">
                <a:solidFill>
                  <a:srgbClr val="FF0000"/>
                </a:solidFill>
              </a:rPr>
              <a:t>０８０－５９６６－０７１１</a:t>
            </a:r>
            <a:r>
              <a:rPr lang="ja-JP" altLang="en-US" sz="1050" dirty="0">
                <a:solidFill>
                  <a:srgbClr val="FF0000"/>
                </a:solidFill>
              </a:rPr>
              <a:t>（事務局携帯）</a:t>
            </a:r>
            <a:endParaRPr lang="en-US" altLang="ja-JP" sz="1050" dirty="0">
              <a:solidFill>
                <a:srgbClr val="FF0000"/>
              </a:solidFill>
            </a:endParaRPr>
          </a:p>
          <a:p>
            <a:r>
              <a:rPr lang="en-US" altLang="ja-JP" sz="1050" dirty="0"/>
              <a:t> </a:t>
            </a:r>
          </a:p>
          <a:p>
            <a:r>
              <a:rPr kumimoji="1" lang="ja-JP" altLang="en-US" sz="105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◆佐倉地区（水・土曜日）・柏地区（水・日曜日）</a:t>
            </a:r>
            <a:endParaRPr lang="en-US" altLang="ja-JP" sz="105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105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ご参加いただけます。</a:t>
            </a:r>
            <a:endParaRPr kumimoji="1" lang="en-US" altLang="ja-JP" sz="105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1050" dirty="0"/>
              <a:t>佐倉・柏への</a:t>
            </a:r>
            <a:r>
              <a:rPr kumimoji="1" lang="ja-JP" altLang="en-US" sz="1050" dirty="0"/>
              <a:t>ご参加は</a:t>
            </a:r>
            <a:r>
              <a:rPr kumimoji="1" lang="en-US" altLang="ja-JP" sz="1050" dirty="0"/>
              <a:t>1</a:t>
            </a:r>
            <a:r>
              <a:rPr kumimoji="1" lang="ja-JP" altLang="en-US" sz="1050" dirty="0"/>
              <a:t>回につき</a:t>
            </a:r>
            <a:r>
              <a:rPr kumimoji="1" lang="ja-JP" altLang="en-US" sz="1050" b="1" u="sng" dirty="0"/>
              <a:t>￥２，４００</a:t>
            </a:r>
            <a:r>
              <a:rPr kumimoji="1" lang="ja-JP" altLang="en-US" sz="1050" dirty="0"/>
              <a:t>をお納めいただきます。</a:t>
            </a:r>
            <a:r>
              <a:rPr kumimoji="1" lang="en-US" altLang="ja-JP" sz="1050" dirty="0"/>
              <a:t>【</a:t>
            </a:r>
            <a:r>
              <a:rPr kumimoji="1" lang="ja-JP" altLang="en-US" sz="1050" dirty="0"/>
              <a:t>優待特典</a:t>
            </a:r>
            <a:r>
              <a:rPr kumimoji="1" lang="en-US" altLang="ja-JP" sz="1050" dirty="0"/>
              <a:t>】4</a:t>
            </a:r>
            <a:r>
              <a:rPr kumimoji="1" lang="ja-JP" altLang="en-US" sz="1050" dirty="0"/>
              <a:t>回分無料（施設使用料はご負担いただきます）。</a:t>
            </a:r>
            <a:r>
              <a:rPr kumimoji="1" lang="en-US" altLang="ja-JP" sz="1050" dirty="0"/>
              <a:t>【</a:t>
            </a:r>
            <a:r>
              <a:rPr kumimoji="1" lang="ja-JP" altLang="en-US" sz="1050" dirty="0"/>
              <a:t>東京</a:t>
            </a:r>
            <a:r>
              <a:rPr lang="ja-JP" altLang="en-US" sz="1050" dirty="0"/>
              <a:t>地区</a:t>
            </a:r>
            <a:r>
              <a:rPr kumimoji="1" lang="ja-JP" altLang="en-US" sz="1050" dirty="0"/>
              <a:t>クーポン</a:t>
            </a:r>
            <a:r>
              <a:rPr kumimoji="1" lang="en-US" altLang="ja-JP" sz="1050" dirty="0"/>
              <a:t>】</a:t>
            </a:r>
            <a:r>
              <a:rPr lang="ja-JP" altLang="en-US" sz="1050" dirty="0"/>
              <a:t>にてご参加いただける形を</a:t>
            </a:r>
            <a:r>
              <a:rPr lang="en-US" altLang="ja-JP" sz="1050" dirty="0"/>
              <a:t>2025</a:t>
            </a:r>
            <a:r>
              <a:rPr lang="ja-JP" altLang="en-US" sz="1050" dirty="0"/>
              <a:t>年度は試験的に取らせていただきます。</a:t>
            </a:r>
            <a:endParaRPr lang="en-US" altLang="ja-JP" sz="1050" dirty="0"/>
          </a:p>
          <a:p>
            <a:endParaRPr kumimoji="1" lang="en-US" altLang="ja-JP" sz="1050" dirty="0"/>
          </a:p>
          <a:p>
            <a:r>
              <a:rPr lang="ja-JP" altLang="en-US" sz="105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◆近隣大会参加、懇親会、合宿など計画して参ります</a:t>
            </a:r>
            <a:endParaRPr lang="en-US" altLang="ja-JP" sz="105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lang="en-US" altLang="ja-JP" sz="105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105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◆</a:t>
            </a:r>
            <a:r>
              <a:rPr kumimoji="1" lang="ja-JP" altLang="en-US" sz="105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退会時の会費の返金額について</a:t>
            </a:r>
            <a:endParaRPr lang="en-US" altLang="ja-JP" sz="105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1050" dirty="0">
                <a:latin typeface="+mn-ea"/>
              </a:rPr>
              <a:t>退会の連絡を受けた時点での残り練習会（金曜）の回数の</a:t>
            </a:r>
            <a:r>
              <a:rPr kumimoji="1" lang="en-US" altLang="ja-JP" sz="1050" dirty="0">
                <a:latin typeface="+mn-ea"/>
              </a:rPr>
              <a:t>50</a:t>
            </a:r>
            <a:r>
              <a:rPr kumimoji="1" lang="ja-JP" altLang="en-US" sz="1050" dirty="0">
                <a:latin typeface="+mn-ea"/>
              </a:rPr>
              <a:t>％分として算出させていただきます。尚、活動回数半数経過（全納</a:t>
            </a:r>
            <a:r>
              <a:rPr kumimoji="1" lang="en-US" altLang="ja-JP" sz="1050" dirty="0">
                <a:latin typeface="+mn-ea"/>
              </a:rPr>
              <a:t>18</a:t>
            </a:r>
            <a:r>
              <a:rPr kumimoji="1" lang="ja-JP" altLang="en-US" sz="1050" dirty="0">
                <a:latin typeface="+mn-ea"/>
              </a:rPr>
              <a:t>回／分納</a:t>
            </a:r>
            <a:r>
              <a:rPr kumimoji="1" lang="en-US" altLang="ja-JP" sz="1050" dirty="0">
                <a:latin typeface="+mn-ea"/>
              </a:rPr>
              <a:t>9</a:t>
            </a:r>
            <a:r>
              <a:rPr kumimoji="1" lang="ja-JP" altLang="en-US" sz="1050" dirty="0">
                <a:latin typeface="+mn-ea"/>
              </a:rPr>
              <a:t>回と</a:t>
            </a:r>
            <a:r>
              <a:rPr kumimoji="1" lang="en-US" altLang="ja-JP" sz="1050" dirty="0">
                <a:latin typeface="+mn-ea"/>
              </a:rPr>
              <a:t>27</a:t>
            </a:r>
            <a:r>
              <a:rPr kumimoji="1" lang="ja-JP" altLang="en-US" sz="1050" dirty="0">
                <a:latin typeface="+mn-ea"/>
              </a:rPr>
              <a:t>回）以降は致しかねますのでご了承ください。</a:t>
            </a:r>
          </a:p>
          <a:p>
            <a:endParaRPr lang="en-US" altLang="ja-JP" sz="105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kumimoji="1" lang="en-US" altLang="ja-JP" sz="105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D79C887-D069-69DB-6F4A-1A2A596E6E89}"/>
              </a:ext>
            </a:extLst>
          </p:cNvPr>
          <p:cNvSpPr txBox="1"/>
          <p:nvPr/>
        </p:nvSpPr>
        <p:spPr>
          <a:xfrm>
            <a:off x="3860444" y="4196402"/>
            <a:ext cx="2991852" cy="89255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★クラブ公式ウェア</a:t>
            </a:r>
            <a:endParaRPr kumimoji="1" lang="en-US" altLang="ja-JP" sz="1200" dirty="0"/>
          </a:p>
          <a:p>
            <a:r>
              <a:rPr lang="ja-JP" altLang="en-US" sz="1200" dirty="0"/>
              <a:t>Ｔシャツ、トランクスなど、その都度、デザイン・価格を発表して、ご購入募集をさせていただき販売いたします。</a:t>
            </a:r>
            <a:endParaRPr lang="en-US" altLang="ja-JP" sz="12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F285DC5-CD23-719E-790B-E2D0A73B53ED}"/>
              </a:ext>
            </a:extLst>
          </p:cNvPr>
          <p:cNvSpPr txBox="1"/>
          <p:nvPr/>
        </p:nvSpPr>
        <p:spPr>
          <a:xfrm>
            <a:off x="3862111" y="2428775"/>
            <a:ext cx="2995889" cy="16312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★日本陸連・選手登録</a:t>
            </a:r>
            <a:endParaRPr kumimoji="1" lang="en-US" altLang="ja-JP" sz="1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200" dirty="0"/>
              <a:t>千葉陸協「ニッポンランナーズ」所属選手として登録ができます．公認記録が認められる大会に出場が可能になります。申請手続きには</a:t>
            </a:r>
            <a:r>
              <a:rPr kumimoji="1" lang="en-US" altLang="ja-JP" sz="1200" dirty="0"/>
              <a:t>1</a:t>
            </a:r>
            <a:r>
              <a:rPr kumimoji="1" lang="ja-JP" altLang="en-US" sz="1200" dirty="0"/>
              <a:t>ヵ月程度のお時間をいただきます。</a:t>
            </a:r>
            <a:endParaRPr kumimoji="1" lang="en-US" altLang="ja-JP" sz="1200" dirty="0"/>
          </a:p>
          <a:p>
            <a:r>
              <a:rPr kumimoji="1" lang="ja-JP" altLang="en-US" sz="1200" dirty="0"/>
              <a:t>　　</a:t>
            </a:r>
            <a:r>
              <a:rPr kumimoji="1" lang="ja-JP" altLang="en-US" sz="1200" b="1" u="sng" dirty="0"/>
              <a:t>￥</a:t>
            </a:r>
            <a:r>
              <a:rPr lang="en-US" altLang="ja-JP" sz="1200" b="1" u="sng" dirty="0"/>
              <a:t>4,800</a:t>
            </a:r>
            <a:r>
              <a:rPr kumimoji="1" lang="ja-JP" altLang="en-US" sz="1200" dirty="0"/>
              <a:t>（手数料・通信費含む）</a:t>
            </a:r>
            <a:endParaRPr kumimoji="1" lang="en-US" altLang="ja-JP" sz="1200" dirty="0"/>
          </a:p>
          <a:p>
            <a:r>
              <a:rPr kumimoji="1" lang="en-US" altLang="ja-JP" sz="1200" dirty="0"/>
              <a:t>※</a:t>
            </a:r>
            <a:r>
              <a:rPr kumimoji="1" lang="ja-JP" altLang="en-US" sz="1200" dirty="0"/>
              <a:t>年度更新手続き時は一括申請のため</a:t>
            </a:r>
            <a:endParaRPr kumimoji="1" lang="en-US" altLang="ja-JP" sz="1200" dirty="0"/>
          </a:p>
          <a:p>
            <a:r>
              <a:rPr kumimoji="1" lang="ja-JP" altLang="en-US" sz="1200" dirty="0"/>
              <a:t>　　</a:t>
            </a:r>
            <a:r>
              <a:rPr kumimoji="1" lang="ja-JP" altLang="en-US" sz="1200" b="1" u="sng" dirty="0"/>
              <a:t>￥</a:t>
            </a:r>
            <a:r>
              <a:rPr lang="en-US" altLang="ja-JP" sz="1200" b="1" u="sng" dirty="0"/>
              <a:t>4</a:t>
            </a:r>
            <a:r>
              <a:rPr kumimoji="1" lang="en-US" altLang="ja-JP" sz="1200" b="1" u="sng" dirty="0"/>
              <a:t>,400</a:t>
            </a:r>
            <a:r>
              <a:rPr kumimoji="1" lang="ja-JP" altLang="en-US" sz="1200" dirty="0"/>
              <a:t>となります。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815DC96-4278-79F1-C29D-3F934B82A1A9}"/>
              </a:ext>
            </a:extLst>
          </p:cNvPr>
          <p:cNvSpPr txBox="1"/>
          <p:nvPr/>
        </p:nvSpPr>
        <p:spPr>
          <a:xfrm>
            <a:off x="3866148" y="5225365"/>
            <a:ext cx="2991852" cy="26776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★個別トレーニング</a:t>
            </a:r>
            <a:endParaRPr kumimoji="1" lang="en-US" altLang="ja-JP" sz="1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1200" dirty="0"/>
              <a:t>活動以外の時間帯・場所で、目的に応じての個別指導をさせて頂きます。</a:t>
            </a:r>
            <a:endParaRPr lang="en-US" altLang="ja-JP" sz="1200" dirty="0"/>
          </a:p>
          <a:p>
            <a:r>
              <a:rPr lang="ja-JP" altLang="en-US" sz="1200" dirty="0"/>
              <a:t>講習会指導者派遣など対応いたします。</a:t>
            </a:r>
            <a:endParaRPr lang="en-US" altLang="ja-JP" sz="1200" dirty="0"/>
          </a:p>
          <a:p>
            <a:r>
              <a:rPr lang="en-US" altLang="ja-JP" sz="1200" dirty="0"/>
              <a:t>90</a:t>
            </a:r>
            <a:r>
              <a:rPr lang="ja-JP" altLang="en-US" sz="1200" dirty="0"/>
              <a:t>分（￥</a:t>
            </a:r>
            <a:r>
              <a:rPr lang="en-US" altLang="ja-JP" sz="1200" dirty="0"/>
              <a:t>19,800</a:t>
            </a:r>
            <a:r>
              <a:rPr lang="ja-JP" altLang="en-US" sz="1200" dirty="0"/>
              <a:t>より）＋交通費・施設使用料</a:t>
            </a:r>
            <a:endParaRPr lang="en-US" altLang="ja-JP" sz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en-US" altLang="ja-JP" sz="1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★個別メニュー作成</a:t>
            </a:r>
            <a:endParaRPr kumimoji="1" lang="en-US" altLang="ja-JP" sz="1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200" dirty="0"/>
              <a:t>千葉それぞれの目標や課題に向けたトレーニングメニューを現状を把握した上でコーチが作成します。</a:t>
            </a:r>
            <a:endParaRPr kumimoji="1" lang="en-US" altLang="ja-JP" sz="1200" dirty="0"/>
          </a:p>
          <a:p>
            <a:r>
              <a:rPr kumimoji="1" lang="ja-JP" altLang="en-US" sz="1200" dirty="0"/>
              <a:t>手順につきましては、コーチにお問い合せください。</a:t>
            </a:r>
            <a:endParaRPr kumimoji="1" lang="en-US" altLang="ja-JP" sz="1200" dirty="0"/>
          </a:p>
          <a:p>
            <a:r>
              <a:rPr kumimoji="1" lang="ja-JP" altLang="en-US" sz="1200" dirty="0"/>
              <a:t>作成費；</a:t>
            </a:r>
            <a:r>
              <a:rPr kumimoji="1" lang="en-US" altLang="ja-JP" sz="1200" dirty="0"/>
              <a:t>1</a:t>
            </a:r>
            <a:r>
              <a:rPr kumimoji="1" lang="ja-JP" altLang="en-US" sz="1200" dirty="0"/>
              <a:t>ヵ月分￥</a:t>
            </a:r>
            <a:r>
              <a:rPr lang="en-US" altLang="ja-JP" sz="1200" dirty="0"/>
              <a:t>6</a:t>
            </a:r>
            <a:r>
              <a:rPr kumimoji="1" lang="en-US" altLang="ja-JP" sz="1200" dirty="0"/>
              <a:t>,600</a:t>
            </a:r>
            <a:r>
              <a:rPr kumimoji="1" lang="ja-JP" altLang="en-US" sz="1200" dirty="0"/>
              <a:t>から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173BECA-207F-0C14-98FB-80588D85D983}"/>
              </a:ext>
            </a:extLst>
          </p:cNvPr>
          <p:cNvSpPr txBox="1"/>
          <p:nvPr/>
        </p:nvSpPr>
        <p:spPr>
          <a:xfrm>
            <a:off x="3860444" y="8039432"/>
            <a:ext cx="2991852" cy="89255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★試合結果報告書</a:t>
            </a:r>
            <a:endParaRPr kumimoji="1" lang="en-US" altLang="ja-JP" sz="1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200" dirty="0"/>
              <a:t>レース出場後、「試合結果報告書」を提出していただくと、コーチから回答やアドバイスを受けることができます。</a:t>
            </a: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5CF963A8-1DFE-6CA1-7ED2-5967D5B177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0" y="8260323"/>
            <a:ext cx="833950" cy="814852"/>
          </a:xfrm>
          <a:prstGeom prst="rect">
            <a:avLst/>
          </a:prstGeom>
        </p:spPr>
      </p:pic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970C603-683E-8F6A-C7A1-A3A8CD877F55}"/>
              </a:ext>
            </a:extLst>
          </p:cNvPr>
          <p:cNvSpPr txBox="1"/>
          <p:nvPr/>
        </p:nvSpPr>
        <p:spPr>
          <a:xfrm>
            <a:off x="875816" y="8260323"/>
            <a:ext cx="30121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ＮＰＯニッポンランナーズ</a:t>
            </a:r>
            <a:endParaRPr lang="en-US" altLang="ja-JP" sz="14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1200" dirty="0"/>
              <a:t>千葉県佐倉市栄町</a:t>
            </a:r>
            <a:r>
              <a:rPr lang="en-US" altLang="ja-JP" sz="1200" dirty="0"/>
              <a:t>10-12</a:t>
            </a:r>
            <a:r>
              <a:rPr lang="ja-JP" altLang="en-US" sz="1200" dirty="0"/>
              <a:t>　伊能ビル</a:t>
            </a:r>
            <a:r>
              <a:rPr lang="en-US" altLang="ja-JP" sz="1200" dirty="0"/>
              <a:t>1F</a:t>
            </a:r>
          </a:p>
          <a:p>
            <a:r>
              <a:rPr lang="en-US" altLang="ja-JP" sz="1200" dirty="0"/>
              <a:t>【</a:t>
            </a:r>
            <a:r>
              <a:rPr lang="ja-JP" altLang="en-US" sz="1200" dirty="0"/>
              <a:t>電話</a:t>
            </a:r>
            <a:r>
              <a:rPr lang="en-US" altLang="ja-JP" sz="1200" dirty="0"/>
              <a:t>】043-482-0711</a:t>
            </a:r>
            <a:r>
              <a:rPr lang="ja-JP" altLang="en-US" sz="1200" dirty="0"/>
              <a:t>　</a:t>
            </a:r>
            <a:r>
              <a:rPr lang="en-US" altLang="ja-JP" sz="1200" dirty="0"/>
              <a:t>【FAX】043-481-0717</a:t>
            </a:r>
          </a:p>
          <a:p>
            <a:r>
              <a:rPr lang="ja-JP" altLang="en-US" sz="1200" dirty="0"/>
              <a:t>メール　</a:t>
            </a:r>
            <a:r>
              <a:rPr lang="en-US" altLang="ja-JP" sz="1200" dirty="0"/>
              <a:t>info@nipponrunners.or.jp</a:t>
            </a:r>
            <a:endParaRPr lang="ja-JP" altLang="ja-JP" sz="1200" dirty="0"/>
          </a:p>
        </p:txBody>
      </p:sp>
    </p:spTree>
    <p:extLst>
      <p:ext uri="{BB962C8B-B14F-4D97-AF65-F5344CB8AC3E}">
        <p14:creationId xmlns:p14="http://schemas.microsoft.com/office/powerpoint/2010/main" val="954430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EF4C7841-2184-448C-92F5-998CD2BD7222}"/>
              </a:ext>
            </a:extLst>
          </p:cNvPr>
          <p:cNvSpPr/>
          <p:nvPr/>
        </p:nvSpPr>
        <p:spPr>
          <a:xfrm>
            <a:off x="3409822" y="1928527"/>
            <a:ext cx="1252715" cy="425506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全納</a:t>
            </a: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06AD1D9B-7949-4B41-811F-8BCA30AA7ECB}"/>
              </a:ext>
            </a:extLst>
          </p:cNvPr>
          <p:cNvSpPr/>
          <p:nvPr/>
        </p:nvSpPr>
        <p:spPr>
          <a:xfrm>
            <a:off x="123201" y="1764779"/>
            <a:ext cx="3087517" cy="1029694"/>
          </a:xfrm>
          <a:prstGeom prst="round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お名前；</a:t>
            </a:r>
            <a:endParaRPr kumimoji="1" lang="ja-JP" altLang="en-US" sz="14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15C030CA-27B7-49C0-BDBC-642FFA76AFE5}"/>
              </a:ext>
            </a:extLst>
          </p:cNvPr>
          <p:cNvSpPr/>
          <p:nvPr/>
        </p:nvSpPr>
        <p:spPr>
          <a:xfrm>
            <a:off x="123200" y="2890942"/>
            <a:ext cx="3087517" cy="1136082"/>
          </a:xfrm>
          <a:prstGeom prst="round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ご家族会員</a:t>
            </a:r>
            <a:endParaRPr lang="en-US" altLang="ja-JP" sz="12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お名前；</a:t>
            </a:r>
            <a:endParaRPr kumimoji="1" lang="ja-JP" altLang="en-US" sz="14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770AA21D-4F93-4888-92D1-555967DBF07D}"/>
              </a:ext>
            </a:extLst>
          </p:cNvPr>
          <p:cNvSpPr/>
          <p:nvPr/>
        </p:nvSpPr>
        <p:spPr>
          <a:xfrm>
            <a:off x="3429000" y="2468246"/>
            <a:ext cx="1233537" cy="434432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分納</a:t>
            </a:r>
            <a:endParaRPr kumimoji="1" lang="ja-JP" altLang="en-US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8C06A2B6-6595-4807-BC1D-B972BB99CF59}"/>
              </a:ext>
            </a:extLst>
          </p:cNvPr>
          <p:cNvSpPr/>
          <p:nvPr/>
        </p:nvSpPr>
        <p:spPr>
          <a:xfrm>
            <a:off x="3429000" y="3496004"/>
            <a:ext cx="1245300" cy="531020"/>
          </a:xfrm>
          <a:prstGeom prst="roundRect">
            <a:avLst>
              <a:gd name="adj" fmla="val 32252"/>
            </a:avLst>
          </a:prstGeom>
          <a:noFill/>
          <a:ln w="1905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クーポン</a:t>
            </a:r>
            <a:endParaRPr kumimoji="1" lang="en-US" altLang="ja-JP" sz="12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en-US" altLang="ja-JP" sz="12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</a:t>
            </a:r>
            <a:r>
              <a:rPr lang="ja-JP" altLang="en-US" sz="12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枚 </a:t>
            </a:r>
            <a:r>
              <a:rPr lang="en-US" altLang="ja-JP" sz="12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5</a:t>
            </a:r>
            <a:r>
              <a:rPr lang="ja-JP" altLang="en-US" sz="12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枚 </a:t>
            </a:r>
            <a:r>
              <a:rPr lang="en-US" altLang="ja-JP" sz="12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10</a:t>
            </a:r>
            <a:r>
              <a:rPr lang="ja-JP" altLang="en-US" sz="12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枚</a:t>
            </a:r>
            <a:endParaRPr kumimoji="1" lang="ja-JP" altLang="en-US" sz="12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61FEFEAC-4AF5-44FD-90B0-C6D1D6ACCF25}"/>
              </a:ext>
            </a:extLst>
          </p:cNvPr>
          <p:cNvSpPr/>
          <p:nvPr/>
        </p:nvSpPr>
        <p:spPr>
          <a:xfrm>
            <a:off x="4845209" y="3004264"/>
            <a:ext cx="1022470" cy="901391"/>
          </a:xfrm>
          <a:prstGeom prst="roundRect">
            <a:avLst>
              <a:gd name="adj" fmla="val 21634"/>
            </a:avLst>
          </a:prstGeom>
          <a:noFill/>
          <a:ln w="1905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年会費</a:t>
            </a:r>
            <a:endParaRPr lang="en-US" altLang="ja-JP" sz="14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Ｂ</a:t>
            </a:r>
            <a:endParaRPr kumimoji="1" lang="ja-JP" altLang="en-US" sz="24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DDFD4C88-CE07-4C76-A597-4BB70CAFB574}"/>
              </a:ext>
            </a:extLst>
          </p:cNvPr>
          <p:cNvSpPr/>
          <p:nvPr/>
        </p:nvSpPr>
        <p:spPr>
          <a:xfrm>
            <a:off x="6134017" y="1924896"/>
            <a:ext cx="485402" cy="1560873"/>
          </a:xfrm>
          <a:prstGeom prst="roundRect">
            <a:avLst>
              <a:gd name="adj" fmla="val 27027"/>
            </a:avLst>
          </a:prstGeom>
          <a:noFill/>
          <a:ln w="1905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陸連登録</a:t>
            </a:r>
            <a:endParaRPr kumimoji="1" lang="en-US" altLang="ja-JP" sz="11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（希望者のみ）</a:t>
            </a:r>
            <a:endParaRPr kumimoji="1" lang="ja-JP" altLang="en-US" sz="11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A0FD07E9-D064-4961-9AC8-379AE1A61D01}"/>
              </a:ext>
            </a:extLst>
          </p:cNvPr>
          <p:cNvSpPr/>
          <p:nvPr/>
        </p:nvSpPr>
        <p:spPr>
          <a:xfrm>
            <a:off x="76587" y="4652524"/>
            <a:ext cx="8029302" cy="684105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【</a:t>
            </a:r>
            <a:r>
              <a:rPr kumimoji="1" lang="ja-JP" altLang="en-US" sz="1200" dirty="0">
                <a:solidFill>
                  <a:schemeClr val="tx1"/>
                </a:solidFill>
              </a:rPr>
              <a:t>練習会参加費</a:t>
            </a:r>
            <a:r>
              <a:rPr kumimoji="1" lang="en-US" altLang="ja-JP" sz="1200" dirty="0">
                <a:solidFill>
                  <a:schemeClr val="tx1"/>
                </a:solidFill>
              </a:rPr>
              <a:t>】</a:t>
            </a:r>
            <a:r>
              <a:rPr kumimoji="1" lang="ja-JP" altLang="en-US" u="sng" dirty="0">
                <a:solidFill>
                  <a:schemeClr val="tx1"/>
                </a:solidFill>
              </a:rPr>
              <a:t>￥　　　　　　　</a:t>
            </a:r>
            <a:r>
              <a:rPr kumimoji="1" lang="ja-JP" altLang="en-US" dirty="0">
                <a:solidFill>
                  <a:schemeClr val="tx1"/>
                </a:solidFill>
              </a:rPr>
              <a:t>＋ </a:t>
            </a:r>
            <a:r>
              <a:rPr kumimoji="1" lang="en-US" altLang="ja-JP" sz="1200" dirty="0">
                <a:solidFill>
                  <a:schemeClr val="tx1"/>
                </a:solidFill>
              </a:rPr>
              <a:t>【</a:t>
            </a:r>
            <a:r>
              <a:rPr kumimoji="1" lang="ja-JP" altLang="en-US" sz="1200" dirty="0">
                <a:solidFill>
                  <a:schemeClr val="tx1"/>
                </a:solidFill>
              </a:rPr>
              <a:t>年会費</a:t>
            </a:r>
            <a:r>
              <a:rPr kumimoji="1" lang="en-US" altLang="ja-JP" sz="1200" dirty="0">
                <a:solidFill>
                  <a:schemeClr val="tx1"/>
                </a:solidFill>
              </a:rPr>
              <a:t>】</a:t>
            </a:r>
            <a:r>
              <a:rPr kumimoji="1" lang="ja-JP" altLang="en-US" u="sng" dirty="0">
                <a:solidFill>
                  <a:schemeClr val="tx1"/>
                </a:solidFill>
              </a:rPr>
              <a:t>￥　　　　　　　　　</a:t>
            </a:r>
            <a:r>
              <a:rPr lang="ja-JP" altLang="en-US" dirty="0">
                <a:solidFill>
                  <a:schemeClr val="tx1"/>
                </a:solidFill>
              </a:rPr>
              <a:t>＋ </a:t>
            </a:r>
            <a:r>
              <a:rPr lang="en-US" altLang="ja-JP" sz="1200" dirty="0">
                <a:solidFill>
                  <a:schemeClr val="tx1"/>
                </a:solidFill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</a:rPr>
              <a:t>陸連</a:t>
            </a:r>
            <a:r>
              <a:rPr lang="en-US" altLang="ja-JP" sz="1200" dirty="0">
                <a:solidFill>
                  <a:schemeClr val="tx1"/>
                </a:solidFill>
              </a:rPr>
              <a:t>】</a:t>
            </a:r>
            <a:r>
              <a:rPr lang="ja-JP" altLang="en-US" sz="1600" u="sng" dirty="0">
                <a:solidFill>
                  <a:schemeClr val="tx1"/>
                </a:solidFill>
              </a:rPr>
              <a:t>￥</a:t>
            </a:r>
            <a:r>
              <a:rPr lang="ja-JP" altLang="en-US" u="sng" dirty="0">
                <a:solidFill>
                  <a:schemeClr val="tx1"/>
                </a:solidFill>
              </a:rPr>
              <a:t>　　　　　　　</a:t>
            </a:r>
            <a:r>
              <a:rPr lang="ja-JP" altLang="en-US" u="sng" dirty="0">
                <a:solidFill>
                  <a:schemeClr val="bg1"/>
                </a:solidFill>
              </a:rPr>
              <a:t>　</a:t>
            </a:r>
            <a:r>
              <a:rPr lang="en-US" altLang="ja-JP" u="sng" dirty="0">
                <a:solidFill>
                  <a:schemeClr val="bg1"/>
                </a:solidFill>
              </a:rPr>
              <a:t>=</a:t>
            </a:r>
            <a:r>
              <a:rPr lang="ja-JP" altLang="en-US" u="sng" dirty="0">
                <a:solidFill>
                  <a:schemeClr val="bg1"/>
                </a:solidFill>
              </a:rPr>
              <a:t>　</a:t>
            </a:r>
            <a:r>
              <a:rPr lang="ja-JP" altLang="en-US" u="sng" dirty="0">
                <a:solidFill>
                  <a:schemeClr val="tx1"/>
                </a:solidFill>
              </a:rPr>
              <a:t>　　　</a:t>
            </a:r>
            <a:endParaRPr lang="en-US" altLang="ja-JP" u="sng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　　　　　　　　＝ </a:t>
            </a:r>
            <a:r>
              <a:rPr kumimoji="1" lang="en-US" altLang="ja-JP" sz="1200" dirty="0">
                <a:solidFill>
                  <a:schemeClr val="tx1"/>
                </a:solidFill>
              </a:rPr>
              <a:t>【</a:t>
            </a:r>
            <a:r>
              <a:rPr kumimoji="1" lang="ja-JP" altLang="en-US" sz="1200" dirty="0">
                <a:solidFill>
                  <a:schemeClr val="tx1"/>
                </a:solidFill>
              </a:rPr>
              <a:t>合計金額</a:t>
            </a:r>
            <a:r>
              <a:rPr kumimoji="1" lang="en-US" altLang="ja-JP" sz="1200" dirty="0">
                <a:solidFill>
                  <a:schemeClr val="tx1"/>
                </a:solidFill>
              </a:rPr>
              <a:t>】</a:t>
            </a:r>
            <a:r>
              <a:rPr kumimoji="1" lang="ja-JP" altLang="en-US" u="sng" dirty="0">
                <a:solidFill>
                  <a:schemeClr val="tx1"/>
                </a:solidFill>
              </a:rPr>
              <a:t>￥　　　　　　　　　　</a:t>
            </a:r>
            <a:r>
              <a:rPr kumimoji="1" lang="ja-JP" altLang="en-US" u="sng" dirty="0">
                <a:solidFill>
                  <a:schemeClr val="bg1"/>
                </a:solidFill>
              </a:rPr>
              <a:t>　</a:t>
            </a:r>
            <a:r>
              <a:rPr kumimoji="1" lang="en-US" altLang="ja-JP" u="sng" dirty="0">
                <a:solidFill>
                  <a:schemeClr val="bg1"/>
                </a:solidFill>
              </a:rPr>
              <a:t>-</a:t>
            </a:r>
            <a:r>
              <a:rPr kumimoji="1" lang="ja-JP" altLang="en-US" u="sng" dirty="0">
                <a:solidFill>
                  <a:schemeClr val="bg1"/>
                </a:solidFill>
              </a:rPr>
              <a:t>　</a:t>
            </a:r>
            <a:r>
              <a:rPr kumimoji="1" lang="ja-JP" altLang="en-US" u="sng" dirty="0">
                <a:solidFill>
                  <a:schemeClr val="tx1"/>
                </a:solidFill>
              </a:rPr>
              <a:t>　　　　　　　</a:t>
            </a:r>
          </a:p>
        </p:txBody>
      </p:sp>
      <p:sp>
        <p:nvSpPr>
          <p:cNvPr id="50" name="四角形: 角を丸くする 49">
            <a:extLst>
              <a:ext uri="{FF2B5EF4-FFF2-40B4-BE49-F238E27FC236}">
                <a16:creationId xmlns:a16="http://schemas.microsoft.com/office/drawing/2014/main" id="{7A0B8A79-024E-4809-87D4-A72963C92E10}"/>
              </a:ext>
            </a:extLst>
          </p:cNvPr>
          <p:cNvSpPr/>
          <p:nvPr/>
        </p:nvSpPr>
        <p:spPr>
          <a:xfrm>
            <a:off x="338573" y="736454"/>
            <a:ext cx="6180851" cy="703187"/>
          </a:xfrm>
          <a:prstGeom prst="roundRect">
            <a:avLst>
              <a:gd name="adj" fmla="val 0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電話</a:t>
            </a:r>
            <a:r>
              <a:rPr lang="en-US" altLang="ja-JP" sz="14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】043-481-0711</a:t>
            </a:r>
            <a:r>
              <a:rPr lang="ja-JP" altLang="en-US" sz="14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 </a:t>
            </a:r>
            <a:r>
              <a:rPr lang="en-US" altLang="ja-JP" sz="14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【FAX】043-481-0717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携帯</a:t>
            </a:r>
            <a:r>
              <a:rPr kumimoji="1" lang="en-US" altLang="ja-JP" sz="14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】080-5966-0711</a:t>
            </a:r>
            <a:r>
              <a:rPr kumimoji="1" lang="ja-JP" altLang="en-US" sz="14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（お問合せなど）</a:t>
            </a:r>
            <a:endParaRPr lang="en-US" altLang="ja-JP" sz="14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en-US" altLang="ja-JP" sz="14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メール</a:t>
            </a:r>
            <a:r>
              <a:rPr lang="en-US" altLang="ja-JP" sz="14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  <a:r>
              <a:rPr lang="en-US" altLang="ja-JP" sz="14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hlinkClick r:id="rId2"/>
              </a:rPr>
              <a:t>info@nipponrunners.or.jp</a:t>
            </a:r>
            <a:endParaRPr lang="en-US" altLang="ja-JP" sz="14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51" name="四角形: 角を丸くする 50">
            <a:extLst>
              <a:ext uri="{FF2B5EF4-FFF2-40B4-BE49-F238E27FC236}">
                <a16:creationId xmlns:a16="http://schemas.microsoft.com/office/drawing/2014/main" id="{1D11236D-89F9-4F84-8B62-94D93D5E727E}"/>
              </a:ext>
            </a:extLst>
          </p:cNvPr>
          <p:cNvSpPr/>
          <p:nvPr/>
        </p:nvSpPr>
        <p:spPr>
          <a:xfrm>
            <a:off x="3241697" y="1618174"/>
            <a:ext cx="3568969" cy="239605"/>
          </a:xfrm>
          <a:prstGeom prst="roundRect">
            <a:avLst>
              <a:gd name="adj" fmla="val 0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選択カテゴリー・年会費を黒いペンで囲んでください。</a:t>
            </a:r>
          </a:p>
        </p:txBody>
      </p:sp>
      <p:sp>
        <p:nvSpPr>
          <p:cNvPr id="54" name="四角形: 角を丸くする 53">
            <a:extLst>
              <a:ext uri="{FF2B5EF4-FFF2-40B4-BE49-F238E27FC236}">
                <a16:creationId xmlns:a16="http://schemas.microsoft.com/office/drawing/2014/main" id="{C30E4EA3-4E83-4568-BDF8-143C5C58F4D9}"/>
              </a:ext>
            </a:extLst>
          </p:cNvPr>
          <p:cNvSpPr/>
          <p:nvPr/>
        </p:nvSpPr>
        <p:spPr>
          <a:xfrm>
            <a:off x="78513" y="5649528"/>
            <a:ext cx="6700973" cy="2531946"/>
          </a:xfrm>
          <a:prstGeom prst="roundRect">
            <a:avLst>
              <a:gd name="adj" fmla="val 4952"/>
            </a:avLst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◆生年月日　　（西暦　　　　　　年　　　　月　　　　日）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lang="ja-JP" altLang="en-US" sz="1600" dirty="0">
                <a:solidFill>
                  <a:schemeClr val="tx1"/>
                </a:solidFill>
              </a:rPr>
              <a:t>◆ご住所　　</a:t>
            </a:r>
            <a:r>
              <a:rPr lang="en-US" altLang="ja-JP" sz="1600" dirty="0">
                <a:solidFill>
                  <a:schemeClr val="tx1"/>
                </a:solidFill>
              </a:rPr>
              <a:t>〔</a:t>
            </a:r>
            <a:r>
              <a:rPr lang="ja-JP" altLang="en-US" sz="1600" dirty="0">
                <a:solidFill>
                  <a:schemeClr val="tx1"/>
                </a:solidFill>
              </a:rPr>
              <a:t>〒　　　　　　－　　　　　　　</a:t>
            </a:r>
            <a:r>
              <a:rPr lang="en-US" altLang="ja-JP" sz="1600" dirty="0">
                <a:solidFill>
                  <a:schemeClr val="tx1"/>
                </a:solidFill>
              </a:rPr>
              <a:t>〕</a:t>
            </a:r>
          </a:p>
          <a:p>
            <a:endParaRPr lang="en-US" altLang="ja-JP" sz="1600" dirty="0">
              <a:solidFill>
                <a:schemeClr val="tx1"/>
              </a:solidFill>
            </a:endParaRPr>
          </a:p>
          <a:p>
            <a:endParaRPr kumimoji="1" lang="en-US" altLang="ja-JP" sz="1600" dirty="0">
              <a:solidFill>
                <a:schemeClr val="tx1"/>
              </a:solidFill>
            </a:endParaRPr>
          </a:p>
          <a:p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◆電話番号　　　　　　　　　　　　　　　　　　◆携帯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◆活動情報配信用のメールアドレス　</a:t>
            </a:r>
            <a:r>
              <a:rPr kumimoji="1" lang="en-US" altLang="ja-JP" sz="1100" dirty="0">
                <a:solidFill>
                  <a:schemeClr val="tx1"/>
                </a:solidFill>
              </a:rPr>
              <a:t>【</a:t>
            </a:r>
            <a:r>
              <a:rPr kumimoji="1" lang="en-US" altLang="ja-JP" sz="1100" dirty="0">
                <a:solidFill>
                  <a:schemeClr val="tx1"/>
                </a:solidFill>
                <a:hlinkClick r:id="rId2"/>
              </a:rPr>
              <a:t>info@nipponrunners.or.jp</a:t>
            </a:r>
            <a:r>
              <a:rPr kumimoji="1" lang="ja-JP" altLang="en-US" sz="1100" dirty="0">
                <a:solidFill>
                  <a:schemeClr val="tx1"/>
                </a:solidFill>
              </a:rPr>
              <a:t>より配信します</a:t>
            </a:r>
            <a:r>
              <a:rPr kumimoji="1" lang="en-US" altLang="ja-JP" sz="1100" dirty="0">
                <a:solidFill>
                  <a:schemeClr val="tx1"/>
                </a:solidFill>
              </a:rPr>
              <a:t>】</a:t>
            </a:r>
          </a:p>
          <a:p>
            <a:endParaRPr lang="en-US" altLang="ja-JP" sz="1100" dirty="0">
              <a:solidFill>
                <a:schemeClr val="tx1"/>
              </a:solidFill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会員登録とスポーツ安全保険加入に利用させていただきます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endParaRPr kumimoji="1"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60A6053-5016-33BC-4146-21F624A135D4}"/>
              </a:ext>
            </a:extLst>
          </p:cNvPr>
          <p:cNvSpPr txBox="1"/>
          <p:nvPr/>
        </p:nvSpPr>
        <p:spPr>
          <a:xfrm>
            <a:off x="0" y="10947"/>
            <a:ext cx="6858000" cy="584775"/>
          </a:xfrm>
          <a:prstGeom prst="rect">
            <a:avLst/>
          </a:prstGeom>
          <a:solidFill>
            <a:srgbClr val="00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新規ご入会・お申込用紙</a:t>
            </a:r>
            <a:endParaRPr lang="en-US" altLang="ja-JP" sz="3200" dirty="0">
              <a:solidFill>
                <a:prstClr val="white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1742F360-CEC4-C8A9-839E-2E4ACC9C35F0}"/>
              </a:ext>
            </a:extLst>
          </p:cNvPr>
          <p:cNvSpPr/>
          <p:nvPr/>
        </p:nvSpPr>
        <p:spPr>
          <a:xfrm>
            <a:off x="3409822" y="2982125"/>
            <a:ext cx="1261153" cy="434432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月払い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C10F3114-CCEE-445A-46CC-B5DB47FAA3F5}"/>
              </a:ext>
            </a:extLst>
          </p:cNvPr>
          <p:cNvSpPr/>
          <p:nvPr/>
        </p:nvSpPr>
        <p:spPr>
          <a:xfrm>
            <a:off x="4845209" y="1924896"/>
            <a:ext cx="1022470" cy="887878"/>
          </a:xfrm>
          <a:prstGeom prst="roundRect">
            <a:avLst>
              <a:gd name="adj" fmla="val 21634"/>
            </a:avLst>
          </a:prstGeom>
          <a:noFill/>
          <a:ln w="1905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年会費</a:t>
            </a:r>
            <a:endParaRPr lang="en-US" altLang="ja-JP" sz="14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Ａ</a:t>
            </a: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F7140467-AFCA-C1A5-84FA-D8CA84AD435D}"/>
              </a:ext>
            </a:extLst>
          </p:cNvPr>
          <p:cNvSpPr/>
          <p:nvPr/>
        </p:nvSpPr>
        <p:spPr>
          <a:xfrm>
            <a:off x="0" y="4385674"/>
            <a:ext cx="6858000" cy="235249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月払い</a:t>
            </a:r>
            <a:r>
              <a:rPr lang="en-US" altLang="ja-JP" sz="12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  <a:r>
              <a:rPr lang="ja-JP" altLang="en-US" sz="12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選択された方へは改めて「ゆうちょ銀行」口座登録の連絡をさせていただきます。</a:t>
            </a:r>
            <a:endParaRPr kumimoji="1" lang="ja-JP" altLang="en-US" sz="14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F8E06439-D8CC-7A18-B0FE-9545195920A8}"/>
              </a:ext>
            </a:extLst>
          </p:cNvPr>
          <p:cNvSpPr/>
          <p:nvPr/>
        </p:nvSpPr>
        <p:spPr>
          <a:xfrm>
            <a:off x="123199" y="5336629"/>
            <a:ext cx="5525126" cy="243856"/>
          </a:xfrm>
          <a:prstGeom prst="roundRect">
            <a:avLst>
              <a:gd name="adj" fmla="val 32252"/>
            </a:avLst>
          </a:prstGeom>
          <a:noFill/>
          <a:ln w="1905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全納・ご家族割引はおひとり様ずつ５％割引　￥</a:t>
            </a:r>
            <a:r>
              <a:rPr kumimoji="1" lang="en-US" altLang="ja-JP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51,300</a:t>
            </a:r>
            <a:r>
              <a:rPr kumimoji="1"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／お一人様　＋</a:t>
            </a:r>
            <a:r>
              <a:rPr kumimoji="1" lang="en-US" altLang="ja-JP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年会費</a:t>
            </a:r>
            <a:r>
              <a:rPr kumimoji="1" lang="en-US" altLang="ja-JP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  <a:endParaRPr kumimoji="1" lang="ja-JP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7403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2814</TotalTime>
  <Words>1341</Words>
  <Application>Microsoft Office PowerPoint</Application>
  <PresentationFormat>画面に合わせる (4:3)</PresentationFormat>
  <Paragraphs>157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6" baseType="lpstr">
      <vt:lpstr>AR Pゴシック体S</vt:lpstr>
      <vt:lpstr>ＤＦ特太ゴシック体</vt:lpstr>
      <vt:lpstr>ＤＦ平成ゴシック体W5</vt:lpstr>
      <vt:lpstr>ＤＨＰ特太ゴシック体</vt:lpstr>
      <vt:lpstr>ＤＨＰ平成ゴシックW5</vt:lpstr>
      <vt:lpstr>HGP創英角ｺﾞｼｯｸUB</vt:lpstr>
      <vt:lpstr>HGS創英角ｺﾞｼｯｸUB</vt:lpstr>
      <vt:lpstr>HG創英角ｺﾞｼｯｸUB</vt:lpstr>
      <vt:lpstr>ＭＳ Ｐゴシック 本文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ランニング【佐倉】 参加形態詳細</dc:title>
  <dc:creator>TARO Saito</dc:creator>
  <cp:lastModifiedBy>TARO Saito</cp:lastModifiedBy>
  <cp:revision>189</cp:revision>
  <cp:lastPrinted>2023-02-21T03:51:17Z</cp:lastPrinted>
  <dcterms:created xsi:type="dcterms:W3CDTF">2016-01-19T02:16:57Z</dcterms:created>
  <dcterms:modified xsi:type="dcterms:W3CDTF">2025-05-29T02:37:17Z</dcterms:modified>
</cp:coreProperties>
</file>